
<file path=[Content_Types].xml><?xml version="1.0" encoding="utf-8"?>
<Types xmlns="http://schemas.openxmlformats.org/package/2006/content-types">
  <Default Extension="jfif" ContentType="image/jpeg"/>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5" r:id="rId9"/>
    <p:sldId id="260" r:id="rId10"/>
    <p:sldId id="261" r:id="rId11"/>
    <p:sldId id="262" r:id="rId12"/>
    <p:sldId id="263" r:id="rId13"/>
    <p:sldId id="264" r:id="rId14"/>
    <p:sldId id="266" r:id="rId15"/>
    <p:sldId id="267" r:id="rId16"/>
    <p:sldId id="269" r:id="rId17"/>
    <p:sldId id="270" r:id="rId18"/>
    <p:sldId id="268" r:id="rId19"/>
    <p:sldId id="272"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66" d="100"/>
          <a:sy n="66" d="100"/>
        </p:scale>
        <p:origin x="668"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13C78-53C6-48C2-BB58-959A33E1C6F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38FE80F-83E9-40D6-B192-073E5677AFA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7AE76A7-1C22-48FD-8C61-DA7BD668F59C}"/>
              </a:ext>
            </a:extLst>
          </p:cNvPr>
          <p:cNvSpPr>
            <a:spLocks noGrp="1"/>
          </p:cNvSpPr>
          <p:nvPr>
            <p:ph type="dt" sz="half" idx="10"/>
          </p:nvPr>
        </p:nvSpPr>
        <p:spPr/>
        <p:txBody>
          <a:bodyPr/>
          <a:lstStyle/>
          <a:p>
            <a:fld id="{14D7093A-BB19-46EE-8005-3CD22D97D4A7}" type="datetimeFigureOut">
              <a:rPr lang="en-GB" smtClean="0"/>
              <a:t>16/05/2023</a:t>
            </a:fld>
            <a:endParaRPr lang="en-GB"/>
          </a:p>
        </p:txBody>
      </p:sp>
      <p:sp>
        <p:nvSpPr>
          <p:cNvPr id="5" name="Footer Placeholder 4">
            <a:extLst>
              <a:ext uri="{FF2B5EF4-FFF2-40B4-BE49-F238E27FC236}">
                <a16:creationId xmlns:a16="http://schemas.microsoft.com/office/drawing/2014/main" id="{AF1A4ACB-4BFE-4CC5-A227-09A70EE8650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4EF8BF2-2220-4975-BAC6-1A365DDC9CD6}"/>
              </a:ext>
            </a:extLst>
          </p:cNvPr>
          <p:cNvSpPr>
            <a:spLocks noGrp="1"/>
          </p:cNvSpPr>
          <p:nvPr>
            <p:ph type="sldNum" sz="quarter" idx="12"/>
          </p:nvPr>
        </p:nvSpPr>
        <p:spPr/>
        <p:txBody>
          <a:bodyPr/>
          <a:lstStyle/>
          <a:p>
            <a:fld id="{1D4450CD-1D41-4227-B466-BA32CD19324C}" type="slidenum">
              <a:rPr lang="en-GB" smtClean="0"/>
              <a:t>‹#›</a:t>
            </a:fld>
            <a:endParaRPr lang="en-GB"/>
          </a:p>
        </p:txBody>
      </p:sp>
    </p:spTree>
    <p:extLst>
      <p:ext uri="{BB962C8B-B14F-4D97-AF65-F5344CB8AC3E}">
        <p14:creationId xmlns:p14="http://schemas.microsoft.com/office/powerpoint/2010/main" val="270915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66B01-8872-434D-8218-CF8F434BF13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71DF67D-32F2-4250-8DC2-CE85AFC2159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4640BBD-304F-483A-AE6D-737445BA3C25}"/>
              </a:ext>
            </a:extLst>
          </p:cNvPr>
          <p:cNvSpPr>
            <a:spLocks noGrp="1"/>
          </p:cNvSpPr>
          <p:nvPr>
            <p:ph type="dt" sz="half" idx="10"/>
          </p:nvPr>
        </p:nvSpPr>
        <p:spPr/>
        <p:txBody>
          <a:bodyPr/>
          <a:lstStyle/>
          <a:p>
            <a:fld id="{14D7093A-BB19-46EE-8005-3CD22D97D4A7}" type="datetimeFigureOut">
              <a:rPr lang="en-GB" smtClean="0"/>
              <a:t>16/05/2023</a:t>
            </a:fld>
            <a:endParaRPr lang="en-GB"/>
          </a:p>
        </p:txBody>
      </p:sp>
      <p:sp>
        <p:nvSpPr>
          <p:cNvPr id="5" name="Footer Placeholder 4">
            <a:extLst>
              <a:ext uri="{FF2B5EF4-FFF2-40B4-BE49-F238E27FC236}">
                <a16:creationId xmlns:a16="http://schemas.microsoft.com/office/drawing/2014/main" id="{F47660F5-1C08-41D6-AD5D-C95C8BE2EDF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DA340E1-98FD-409C-92B5-8C128986DB25}"/>
              </a:ext>
            </a:extLst>
          </p:cNvPr>
          <p:cNvSpPr>
            <a:spLocks noGrp="1"/>
          </p:cNvSpPr>
          <p:nvPr>
            <p:ph type="sldNum" sz="quarter" idx="12"/>
          </p:nvPr>
        </p:nvSpPr>
        <p:spPr/>
        <p:txBody>
          <a:bodyPr/>
          <a:lstStyle/>
          <a:p>
            <a:fld id="{1D4450CD-1D41-4227-B466-BA32CD19324C}" type="slidenum">
              <a:rPr lang="en-GB" smtClean="0"/>
              <a:t>‹#›</a:t>
            </a:fld>
            <a:endParaRPr lang="en-GB"/>
          </a:p>
        </p:txBody>
      </p:sp>
    </p:spTree>
    <p:extLst>
      <p:ext uri="{BB962C8B-B14F-4D97-AF65-F5344CB8AC3E}">
        <p14:creationId xmlns:p14="http://schemas.microsoft.com/office/powerpoint/2010/main" val="2879060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7705277-F121-4FDF-969E-FAA8EDC2106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558AB38-B60C-47D3-A899-63917F7EC07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390F126-6546-419C-AB88-64637643C3E5}"/>
              </a:ext>
            </a:extLst>
          </p:cNvPr>
          <p:cNvSpPr>
            <a:spLocks noGrp="1"/>
          </p:cNvSpPr>
          <p:nvPr>
            <p:ph type="dt" sz="half" idx="10"/>
          </p:nvPr>
        </p:nvSpPr>
        <p:spPr/>
        <p:txBody>
          <a:bodyPr/>
          <a:lstStyle/>
          <a:p>
            <a:fld id="{14D7093A-BB19-46EE-8005-3CD22D97D4A7}" type="datetimeFigureOut">
              <a:rPr lang="en-GB" smtClean="0"/>
              <a:t>16/05/2023</a:t>
            </a:fld>
            <a:endParaRPr lang="en-GB"/>
          </a:p>
        </p:txBody>
      </p:sp>
      <p:sp>
        <p:nvSpPr>
          <p:cNvPr id="5" name="Footer Placeholder 4">
            <a:extLst>
              <a:ext uri="{FF2B5EF4-FFF2-40B4-BE49-F238E27FC236}">
                <a16:creationId xmlns:a16="http://schemas.microsoft.com/office/drawing/2014/main" id="{24C7D886-AB43-4885-A412-65273B52F0A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C6B2821-74CA-4BEB-B9EB-E202913E2A62}"/>
              </a:ext>
            </a:extLst>
          </p:cNvPr>
          <p:cNvSpPr>
            <a:spLocks noGrp="1"/>
          </p:cNvSpPr>
          <p:nvPr>
            <p:ph type="sldNum" sz="quarter" idx="12"/>
          </p:nvPr>
        </p:nvSpPr>
        <p:spPr/>
        <p:txBody>
          <a:bodyPr/>
          <a:lstStyle/>
          <a:p>
            <a:fld id="{1D4450CD-1D41-4227-B466-BA32CD19324C}" type="slidenum">
              <a:rPr lang="en-GB" smtClean="0"/>
              <a:t>‹#›</a:t>
            </a:fld>
            <a:endParaRPr lang="en-GB"/>
          </a:p>
        </p:txBody>
      </p:sp>
    </p:spTree>
    <p:extLst>
      <p:ext uri="{BB962C8B-B14F-4D97-AF65-F5344CB8AC3E}">
        <p14:creationId xmlns:p14="http://schemas.microsoft.com/office/powerpoint/2010/main" val="4051051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D19B82-240F-4B78-8ABE-AF31398BAB8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CF2163C-1AE5-487B-8B9D-37D8026FF84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F043A39-98C5-43C3-8B4F-1CE60240F775}"/>
              </a:ext>
            </a:extLst>
          </p:cNvPr>
          <p:cNvSpPr>
            <a:spLocks noGrp="1"/>
          </p:cNvSpPr>
          <p:nvPr>
            <p:ph type="dt" sz="half" idx="10"/>
          </p:nvPr>
        </p:nvSpPr>
        <p:spPr/>
        <p:txBody>
          <a:bodyPr/>
          <a:lstStyle/>
          <a:p>
            <a:fld id="{14D7093A-BB19-46EE-8005-3CD22D97D4A7}" type="datetimeFigureOut">
              <a:rPr lang="en-GB" smtClean="0"/>
              <a:t>16/05/2023</a:t>
            </a:fld>
            <a:endParaRPr lang="en-GB"/>
          </a:p>
        </p:txBody>
      </p:sp>
      <p:sp>
        <p:nvSpPr>
          <p:cNvPr id="5" name="Footer Placeholder 4">
            <a:extLst>
              <a:ext uri="{FF2B5EF4-FFF2-40B4-BE49-F238E27FC236}">
                <a16:creationId xmlns:a16="http://schemas.microsoft.com/office/drawing/2014/main" id="{CFB9C060-1A54-46CA-98ED-4C307E7A858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FA46856-CA42-4857-A9F4-AA51A82A8184}"/>
              </a:ext>
            </a:extLst>
          </p:cNvPr>
          <p:cNvSpPr>
            <a:spLocks noGrp="1"/>
          </p:cNvSpPr>
          <p:nvPr>
            <p:ph type="sldNum" sz="quarter" idx="12"/>
          </p:nvPr>
        </p:nvSpPr>
        <p:spPr/>
        <p:txBody>
          <a:bodyPr/>
          <a:lstStyle/>
          <a:p>
            <a:fld id="{1D4450CD-1D41-4227-B466-BA32CD19324C}" type="slidenum">
              <a:rPr lang="en-GB" smtClean="0"/>
              <a:t>‹#›</a:t>
            </a:fld>
            <a:endParaRPr lang="en-GB"/>
          </a:p>
        </p:txBody>
      </p:sp>
    </p:spTree>
    <p:extLst>
      <p:ext uri="{BB962C8B-B14F-4D97-AF65-F5344CB8AC3E}">
        <p14:creationId xmlns:p14="http://schemas.microsoft.com/office/powerpoint/2010/main" val="2537181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82399B-2DF9-4F77-B3F1-A8C61CECE5A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766B2F3-9214-45EF-9FDB-6E14E6F900B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95A233D-5C71-40DD-BA56-836602CA9AE1}"/>
              </a:ext>
            </a:extLst>
          </p:cNvPr>
          <p:cNvSpPr>
            <a:spLocks noGrp="1"/>
          </p:cNvSpPr>
          <p:nvPr>
            <p:ph type="dt" sz="half" idx="10"/>
          </p:nvPr>
        </p:nvSpPr>
        <p:spPr/>
        <p:txBody>
          <a:bodyPr/>
          <a:lstStyle/>
          <a:p>
            <a:fld id="{14D7093A-BB19-46EE-8005-3CD22D97D4A7}" type="datetimeFigureOut">
              <a:rPr lang="en-GB" smtClean="0"/>
              <a:t>16/05/2023</a:t>
            </a:fld>
            <a:endParaRPr lang="en-GB"/>
          </a:p>
        </p:txBody>
      </p:sp>
      <p:sp>
        <p:nvSpPr>
          <p:cNvPr id="5" name="Footer Placeholder 4">
            <a:extLst>
              <a:ext uri="{FF2B5EF4-FFF2-40B4-BE49-F238E27FC236}">
                <a16:creationId xmlns:a16="http://schemas.microsoft.com/office/drawing/2014/main" id="{A829F9D0-3C86-42FB-A788-A8D0B3FB97F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A276926-9EFA-4910-97EA-80C6F7C02705}"/>
              </a:ext>
            </a:extLst>
          </p:cNvPr>
          <p:cNvSpPr>
            <a:spLocks noGrp="1"/>
          </p:cNvSpPr>
          <p:nvPr>
            <p:ph type="sldNum" sz="quarter" idx="12"/>
          </p:nvPr>
        </p:nvSpPr>
        <p:spPr/>
        <p:txBody>
          <a:bodyPr/>
          <a:lstStyle/>
          <a:p>
            <a:fld id="{1D4450CD-1D41-4227-B466-BA32CD19324C}" type="slidenum">
              <a:rPr lang="en-GB" smtClean="0"/>
              <a:t>‹#›</a:t>
            </a:fld>
            <a:endParaRPr lang="en-GB"/>
          </a:p>
        </p:txBody>
      </p:sp>
    </p:spTree>
    <p:extLst>
      <p:ext uri="{BB962C8B-B14F-4D97-AF65-F5344CB8AC3E}">
        <p14:creationId xmlns:p14="http://schemas.microsoft.com/office/powerpoint/2010/main" val="366447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DBCF4-6496-42DD-BC0D-809CF63BF96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79E71FC-5B93-4A13-88E4-53330CB7EBA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44FB216-3ACB-473C-AC54-6F2563FE302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ABAA701-3691-4573-A997-47441FD803BF}"/>
              </a:ext>
            </a:extLst>
          </p:cNvPr>
          <p:cNvSpPr>
            <a:spLocks noGrp="1"/>
          </p:cNvSpPr>
          <p:nvPr>
            <p:ph type="dt" sz="half" idx="10"/>
          </p:nvPr>
        </p:nvSpPr>
        <p:spPr/>
        <p:txBody>
          <a:bodyPr/>
          <a:lstStyle/>
          <a:p>
            <a:fld id="{14D7093A-BB19-46EE-8005-3CD22D97D4A7}" type="datetimeFigureOut">
              <a:rPr lang="en-GB" smtClean="0"/>
              <a:t>16/05/2023</a:t>
            </a:fld>
            <a:endParaRPr lang="en-GB"/>
          </a:p>
        </p:txBody>
      </p:sp>
      <p:sp>
        <p:nvSpPr>
          <p:cNvPr id="6" name="Footer Placeholder 5">
            <a:extLst>
              <a:ext uri="{FF2B5EF4-FFF2-40B4-BE49-F238E27FC236}">
                <a16:creationId xmlns:a16="http://schemas.microsoft.com/office/drawing/2014/main" id="{9A127EC0-BDAE-455D-9AE2-4D09CEB5B1D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40302FF-9D9F-4071-8FA6-543B85022D1E}"/>
              </a:ext>
            </a:extLst>
          </p:cNvPr>
          <p:cNvSpPr>
            <a:spLocks noGrp="1"/>
          </p:cNvSpPr>
          <p:nvPr>
            <p:ph type="sldNum" sz="quarter" idx="12"/>
          </p:nvPr>
        </p:nvSpPr>
        <p:spPr/>
        <p:txBody>
          <a:bodyPr/>
          <a:lstStyle/>
          <a:p>
            <a:fld id="{1D4450CD-1D41-4227-B466-BA32CD19324C}" type="slidenum">
              <a:rPr lang="en-GB" smtClean="0"/>
              <a:t>‹#›</a:t>
            </a:fld>
            <a:endParaRPr lang="en-GB"/>
          </a:p>
        </p:txBody>
      </p:sp>
    </p:spTree>
    <p:extLst>
      <p:ext uri="{BB962C8B-B14F-4D97-AF65-F5344CB8AC3E}">
        <p14:creationId xmlns:p14="http://schemas.microsoft.com/office/powerpoint/2010/main" val="745584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0945D-82A3-48C6-A7F5-B2C574B67D8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3FAD1A8-7CB4-4BF8-AFF3-26CD5E2CDA2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6B3BCD3-BE34-49D1-BCA5-FC69832F01A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5361299-A36B-4141-A491-9BFCC30BC06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FD9C37F-1CA4-480A-BC40-8CC95B286FF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C939026-F1A3-48BE-A831-081C3E95DFAD}"/>
              </a:ext>
            </a:extLst>
          </p:cNvPr>
          <p:cNvSpPr>
            <a:spLocks noGrp="1"/>
          </p:cNvSpPr>
          <p:nvPr>
            <p:ph type="dt" sz="half" idx="10"/>
          </p:nvPr>
        </p:nvSpPr>
        <p:spPr/>
        <p:txBody>
          <a:bodyPr/>
          <a:lstStyle/>
          <a:p>
            <a:fld id="{14D7093A-BB19-46EE-8005-3CD22D97D4A7}" type="datetimeFigureOut">
              <a:rPr lang="en-GB" smtClean="0"/>
              <a:t>16/05/2023</a:t>
            </a:fld>
            <a:endParaRPr lang="en-GB"/>
          </a:p>
        </p:txBody>
      </p:sp>
      <p:sp>
        <p:nvSpPr>
          <p:cNvPr id="8" name="Footer Placeholder 7">
            <a:extLst>
              <a:ext uri="{FF2B5EF4-FFF2-40B4-BE49-F238E27FC236}">
                <a16:creationId xmlns:a16="http://schemas.microsoft.com/office/drawing/2014/main" id="{52A56AD3-BA72-414B-B997-3C68982ABFE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0E43A87-6CD5-450B-A02B-03362211CDD1}"/>
              </a:ext>
            </a:extLst>
          </p:cNvPr>
          <p:cNvSpPr>
            <a:spLocks noGrp="1"/>
          </p:cNvSpPr>
          <p:nvPr>
            <p:ph type="sldNum" sz="quarter" idx="12"/>
          </p:nvPr>
        </p:nvSpPr>
        <p:spPr/>
        <p:txBody>
          <a:bodyPr/>
          <a:lstStyle/>
          <a:p>
            <a:fld id="{1D4450CD-1D41-4227-B466-BA32CD19324C}" type="slidenum">
              <a:rPr lang="en-GB" smtClean="0"/>
              <a:t>‹#›</a:t>
            </a:fld>
            <a:endParaRPr lang="en-GB"/>
          </a:p>
        </p:txBody>
      </p:sp>
    </p:spTree>
    <p:extLst>
      <p:ext uri="{BB962C8B-B14F-4D97-AF65-F5344CB8AC3E}">
        <p14:creationId xmlns:p14="http://schemas.microsoft.com/office/powerpoint/2010/main" val="712195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2FD05A-99CA-414D-A2F5-E6889DC3FDD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453D5E4-016C-4A3D-A80F-74A75698C891}"/>
              </a:ext>
            </a:extLst>
          </p:cNvPr>
          <p:cNvSpPr>
            <a:spLocks noGrp="1"/>
          </p:cNvSpPr>
          <p:nvPr>
            <p:ph type="dt" sz="half" idx="10"/>
          </p:nvPr>
        </p:nvSpPr>
        <p:spPr/>
        <p:txBody>
          <a:bodyPr/>
          <a:lstStyle/>
          <a:p>
            <a:fld id="{14D7093A-BB19-46EE-8005-3CD22D97D4A7}" type="datetimeFigureOut">
              <a:rPr lang="en-GB" smtClean="0"/>
              <a:t>16/05/2023</a:t>
            </a:fld>
            <a:endParaRPr lang="en-GB"/>
          </a:p>
        </p:txBody>
      </p:sp>
      <p:sp>
        <p:nvSpPr>
          <p:cNvPr id="4" name="Footer Placeholder 3">
            <a:extLst>
              <a:ext uri="{FF2B5EF4-FFF2-40B4-BE49-F238E27FC236}">
                <a16:creationId xmlns:a16="http://schemas.microsoft.com/office/drawing/2014/main" id="{B278DAD6-E5F1-43CC-94EF-7121895E9BC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CE07108-2212-4759-A238-F5B354061DCB}"/>
              </a:ext>
            </a:extLst>
          </p:cNvPr>
          <p:cNvSpPr>
            <a:spLocks noGrp="1"/>
          </p:cNvSpPr>
          <p:nvPr>
            <p:ph type="sldNum" sz="quarter" idx="12"/>
          </p:nvPr>
        </p:nvSpPr>
        <p:spPr/>
        <p:txBody>
          <a:bodyPr/>
          <a:lstStyle/>
          <a:p>
            <a:fld id="{1D4450CD-1D41-4227-B466-BA32CD19324C}" type="slidenum">
              <a:rPr lang="en-GB" smtClean="0"/>
              <a:t>‹#›</a:t>
            </a:fld>
            <a:endParaRPr lang="en-GB"/>
          </a:p>
        </p:txBody>
      </p:sp>
    </p:spTree>
    <p:extLst>
      <p:ext uri="{BB962C8B-B14F-4D97-AF65-F5344CB8AC3E}">
        <p14:creationId xmlns:p14="http://schemas.microsoft.com/office/powerpoint/2010/main" val="2966121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7E5EE13-CD43-44E3-8857-060098B2AD4D}"/>
              </a:ext>
            </a:extLst>
          </p:cNvPr>
          <p:cNvSpPr>
            <a:spLocks noGrp="1"/>
          </p:cNvSpPr>
          <p:nvPr>
            <p:ph type="dt" sz="half" idx="10"/>
          </p:nvPr>
        </p:nvSpPr>
        <p:spPr/>
        <p:txBody>
          <a:bodyPr/>
          <a:lstStyle/>
          <a:p>
            <a:fld id="{14D7093A-BB19-46EE-8005-3CD22D97D4A7}" type="datetimeFigureOut">
              <a:rPr lang="en-GB" smtClean="0"/>
              <a:t>16/05/2023</a:t>
            </a:fld>
            <a:endParaRPr lang="en-GB"/>
          </a:p>
        </p:txBody>
      </p:sp>
      <p:sp>
        <p:nvSpPr>
          <p:cNvPr id="3" name="Footer Placeholder 2">
            <a:extLst>
              <a:ext uri="{FF2B5EF4-FFF2-40B4-BE49-F238E27FC236}">
                <a16:creationId xmlns:a16="http://schemas.microsoft.com/office/drawing/2014/main" id="{C26861B3-855F-49A9-B251-C81B31525AA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783D1A7-E53A-4AE7-8E5D-1DB78AE128D9}"/>
              </a:ext>
            </a:extLst>
          </p:cNvPr>
          <p:cNvSpPr>
            <a:spLocks noGrp="1"/>
          </p:cNvSpPr>
          <p:nvPr>
            <p:ph type="sldNum" sz="quarter" idx="12"/>
          </p:nvPr>
        </p:nvSpPr>
        <p:spPr/>
        <p:txBody>
          <a:bodyPr/>
          <a:lstStyle/>
          <a:p>
            <a:fld id="{1D4450CD-1D41-4227-B466-BA32CD19324C}" type="slidenum">
              <a:rPr lang="en-GB" smtClean="0"/>
              <a:t>‹#›</a:t>
            </a:fld>
            <a:endParaRPr lang="en-GB"/>
          </a:p>
        </p:txBody>
      </p:sp>
    </p:spTree>
    <p:extLst>
      <p:ext uri="{BB962C8B-B14F-4D97-AF65-F5344CB8AC3E}">
        <p14:creationId xmlns:p14="http://schemas.microsoft.com/office/powerpoint/2010/main" val="296762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F68DBC-4FAA-4011-9997-AD900528AA7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724E6BD-5491-4066-89DC-3C4F5D9FC05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2187E77-E383-4A8C-A209-B9B7D6E72D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E10711-C8D8-4970-91FF-90C74447E276}"/>
              </a:ext>
            </a:extLst>
          </p:cNvPr>
          <p:cNvSpPr>
            <a:spLocks noGrp="1"/>
          </p:cNvSpPr>
          <p:nvPr>
            <p:ph type="dt" sz="half" idx="10"/>
          </p:nvPr>
        </p:nvSpPr>
        <p:spPr/>
        <p:txBody>
          <a:bodyPr/>
          <a:lstStyle/>
          <a:p>
            <a:fld id="{14D7093A-BB19-46EE-8005-3CD22D97D4A7}" type="datetimeFigureOut">
              <a:rPr lang="en-GB" smtClean="0"/>
              <a:t>16/05/2023</a:t>
            </a:fld>
            <a:endParaRPr lang="en-GB"/>
          </a:p>
        </p:txBody>
      </p:sp>
      <p:sp>
        <p:nvSpPr>
          <p:cNvPr id="6" name="Footer Placeholder 5">
            <a:extLst>
              <a:ext uri="{FF2B5EF4-FFF2-40B4-BE49-F238E27FC236}">
                <a16:creationId xmlns:a16="http://schemas.microsoft.com/office/drawing/2014/main" id="{511256C1-815F-4B0C-989B-A5D68D87765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5325776-47A3-4E62-9089-CB03E4598558}"/>
              </a:ext>
            </a:extLst>
          </p:cNvPr>
          <p:cNvSpPr>
            <a:spLocks noGrp="1"/>
          </p:cNvSpPr>
          <p:nvPr>
            <p:ph type="sldNum" sz="quarter" idx="12"/>
          </p:nvPr>
        </p:nvSpPr>
        <p:spPr/>
        <p:txBody>
          <a:bodyPr/>
          <a:lstStyle/>
          <a:p>
            <a:fld id="{1D4450CD-1D41-4227-B466-BA32CD19324C}" type="slidenum">
              <a:rPr lang="en-GB" smtClean="0"/>
              <a:t>‹#›</a:t>
            </a:fld>
            <a:endParaRPr lang="en-GB"/>
          </a:p>
        </p:txBody>
      </p:sp>
    </p:spTree>
    <p:extLst>
      <p:ext uri="{BB962C8B-B14F-4D97-AF65-F5344CB8AC3E}">
        <p14:creationId xmlns:p14="http://schemas.microsoft.com/office/powerpoint/2010/main" val="1383547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A50D5-1ECF-48F1-86F8-D5C74D8C81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F2C2C29-E8FB-470B-B140-028B6CCE038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18F9950-0E60-42C2-895D-5391C62B96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7A712CD-B3DD-43CC-AB82-6DF170560D60}"/>
              </a:ext>
            </a:extLst>
          </p:cNvPr>
          <p:cNvSpPr>
            <a:spLocks noGrp="1"/>
          </p:cNvSpPr>
          <p:nvPr>
            <p:ph type="dt" sz="half" idx="10"/>
          </p:nvPr>
        </p:nvSpPr>
        <p:spPr/>
        <p:txBody>
          <a:bodyPr/>
          <a:lstStyle/>
          <a:p>
            <a:fld id="{14D7093A-BB19-46EE-8005-3CD22D97D4A7}" type="datetimeFigureOut">
              <a:rPr lang="en-GB" smtClean="0"/>
              <a:t>16/05/2023</a:t>
            </a:fld>
            <a:endParaRPr lang="en-GB"/>
          </a:p>
        </p:txBody>
      </p:sp>
      <p:sp>
        <p:nvSpPr>
          <p:cNvPr id="6" name="Footer Placeholder 5">
            <a:extLst>
              <a:ext uri="{FF2B5EF4-FFF2-40B4-BE49-F238E27FC236}">
                <a16:creationId xmlns:a16="http://schemas.microsoft.com/office/drawing/2014/main" id="{684392EE-BF88-4301-9A66-B1D3D775320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2E29201-77F0-4412-A727-92494B5BF4E2}"/>
              </a:ext>
            </a:extLst>
          </p:cNvPr>
          <p:cNvSpPr>
            <a:spLocks noGrp="1"/>
          </p:cNvSpPr>
          <p:nvPr>
            <p:ph type="sldNum" sz="quarter" idx="12"/>
          </p:nvPr>
        </p:nvSpPr>
        <p:spPr/>
        <p:txBody>
          <a:bodyPr/>
          <a:lstStyle/>
          <a:p>
            <a:fld id="{1D4450CD-1D41-4227-B466-BA32CD19324C}" type="slidenum">
              <a:rPr lang="en-GB" smtClean="0"/>
              <a:t>‹#›</a:t>
            </a:fld>
            <a:endParaRPr lang="en-GB"/>
          </a:p>
        </p:txBody>
      </p:sp>
    </p:spTree>
    <p:extLst>
      <p:ext uri="{BB962C8B-B14F-4D97-AF65-F5344CB8AC3E}">
        <p14:creationId xmlns:p14="http://schemas.microsoft.com/office/powerpoint/2010/main" val="540272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1308D22-4F81-4B56-A2E4-E9893BA468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6B3E46B-3201-4470-98AD-39F78D3F9E4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E8238D1-3521-4666-8D79-D5D02DA7999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D7093A-BB19-46EE-8005-3CD22D97D4A7}" type="datetimeFigureOut">
              <a:rPr lang="en-GB" smtClean="0"/>
              <a:t>16/05/2023</a:t>
            </a:fld>
            <a:endParaRPr lang="en-GB"/>
          </a:p>
        </p:txBody>
      </p:sp>
      <p:sp>
        <p:nvSpPr>
          <p:cNvPr id="5" name="Footer Placeholder 4">
            <a:extLst>
              <a:ext uri="{FF2B5EF4-FFF2-40B4-BE49-F238E27FC236}">
                <a16:creationId xmlns:a16="http://schemas.microsoft.com/office/drawing/2014/main" id="{5FF7D7DF-3725-4880-A144-F54CE6D8BB1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194B524-EFC0-4C8D-9F32-B5E7E62D5E2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4450CD-1D41-4227-B466-BA32CD19324C}" type="slidenum">
              <a:rPr lang="en-GB" smtClean="0"/>
              <a:t>‹#›</a:t>
            </a:fld>
            <a:endParaRPr lang="en-GB"/>
          </a:p>
        </p:txBody>
      </p:sp>
    </p:spTree>
    <p:extLst>
      <p:ext uri="{BB962C8B-B14F-4D97-AF65-F5344CB8AC3E}">
        <p14:creationId xmlns:p14="http://schemas.microsoft.com/office/powerpoint/2010/main" val="9993969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www.twinkl.co.uk/teaching-wiki/segmenting" TargetMode="External"/><Relationship Id="rId2" Type="http://schemas.openxmlformats.org/officeDocument/2006/relationships/image" Target="../media/image1.jfi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www.twinkl.co.uk/" TargetMode="External"/><Relationship Id="rId2" Type="http://schemas.openxmlformats.org/officeDocument/2006/relationships/image" Target="../media/image1.jfif"/><Relationship Id="rId1" Type="http://schemas.openxmlformats.org/officeDocument/2006/relationships/slideLayout" Target="../slideLayouts/slideLayout1.xml"/><Relationship Id="rId5" Type="http://schemas.openxmlformats.org/officeDocument/2006/relationships/hyperlink" Target="http://www.topmark.co.uk/" TargetMode="External"/><Relationship Id="rId4" Type="http://schemas.openxmlformats.org/officeDocument/2006/relationships/hyperlink" Target="http://www.phonicsplay.co.uk/" TargetMode="External"/></Relationships>
</file>

<file path=ppt/slides/_rels/slide16.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fif"/><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fi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fi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www.twinkl.co.uk/teaching-wiki/gpc-grapheme-phoneme-correspondence#:~:text=GPC%20(Grapheme%2Dphoneme%20correspondence)%20%2D%20This%20is%20the%20process,words%20both%20written%20and%20orally." TargetMode="External"/><Relationship Id="rId2" Type="http://schemas.openxmlformats.org/officeDocument/2006/relationships/image" Target="../media/image1.jfif"/><Relationship Id="rId1" Type="http://schemas.openxmlformats.org/officeDocument/2006/relationships/slideLayout" Target="../slideLayouts/slideLayout1.xml"/><Relationship Id="rId4" Type="http://schemas.openxmlformats.org/officeDocument/2006/relationships/hyperlink" Target="https://www.twinkl.co.uk/teaching-wiki/digraph"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9000"/>
            <a:lum/>
          </a:blip>
          <a:srcRect/>
          <a:tile tx="0" ty="0" sx="100000" sy="100000" flip="none" algn="tl"/>
        </a:blip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63F4B62-CE6D-498C-A6C7-E25D88DFE12E}"/>
              </a:ext>
            </a:extLst>
          </p:cNvPr>
          <p:cNvSpPr txBox="1"/>
          <p:nvPr/>
        </p:nvSpPr>
        <p:spPr>
          <a:xfrm>
            <a:off x="2655517" y="2554968"/>
            <a:ext cx="7152361" cy="830997"/>
          </a:xfrm>
          <a:prstGeom prst="rect">
            <a:avLst/>
          </a:prstGeom>
          <a:noFill/>
        </p:spPr>
        <p:txBody>
          <a:bodyPr wrap="square">
            <a:spAutoFit/>
          </a:bodyPr>
          <a:lstStyle/>
          <a:p>
            <a:r>
              <a:rPr lang="en-GB" sz="4800" b="1" dirty="0">
                <a:solidFill>
                  <a:srgbClr val="00B050"/>
                </a:solidFill>
                <a:latin typeface="SassoonPrimaryInfant" pitchFamily="2" charset="0"/>
              </a:rPr>
              <a:t>Phonics Screening Check</a:t>
            </a:r>
          </a:p>
        </p:txBody>
      </p:sp>
    </p:spTree>
    <p:extLst>
      <p:ext uri="{BB962C8B-B14F-4D97-AF65-F5344CB8AC3E}">
        <p14:creationId xmlns:p14="http://schemas.microsoft.com/office/powerpoint/2010/main" val="35835875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9000"/>
            <a:lum/>
          </a:blip>
          <a:srcRect/>
          <a:tile tx="0" ty="0" sx="100000" sy="100000" flip="none" algn="tl"/>
        </a:blip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63F4B62-CE6D-498C-A6C7-E25D88DFE12E}"/>
              </a:ext>
            </a:extLst>
          </p:cNvPr>
          <p:cNvSpPr txBox="1"/>
          <p:nvPr/>
        </p:nvSpPr>
        <p:spPr>
          <a:xfrm>
            <a:off x="926928" y="964162"/>
            <a:ext cx="10885116" cy="5693866"/>
          </a:xfrm>
          <a:prstGeom prst="rect">
            <a:avLst/>
          </a:prstGeom>
          <a:noFill/>
        </p:spPr>
        <p:txBody>
          <a:bodyPr wrap="square">
            <a:spAutoFit/>
          </a:bodyPr>
          <a:lstStyle/>
          <a:p>
            <a:pPr algn="l"/>
            <a:r>
              <a:rPr lang="en-GB" sz="2800" b="1" i="0" u="sng" dirty="0">
                <a:solidFill>
                  <a:srgbClr val="333333"/>
                </a:solidFill>
                <a:effectLst/>
                <a:latin typeface="SassoonPrimaryInfant" pitchFamily="2" charset="0"/>
              </a:rPr>
              <a:t>What happens if my child fails the phonics screening check?</a:t>
            </a:r>
          </a:p>
          <a:p>
            <a:pPr algn="l"/>
            <a:endParaRPr lang="en-GB" sz="2800" b="1" i="0" u="sng" dirty="0">
              <a:solidFill>
                <a:srgbClr val="333333"/>
              </a:solidFill>
              <a:effectLst/>
              <a:latin typeface="SassoonPrimaryInfant" pitchFamily="2" charset="0"/>
            </a:endParaRPr>
          </a:p>
          <a:p>
            <a:pPr algn="l"/>
            <a:r>
              <a:rPr lang="en-GB" sz="2800" dirty="0">
                <a:solidFill>
                  <a:srgbClr val="333333"/>
                </a:solidFill>
                <a:latin typeface="SassoonPrimaryInfant" pitchFamily="2" charset="0"/>
              </a:rPr>
              <a:t>S</a:t>
            </a:r>
            <a:r>
              <a:rPr lang="en-GB" sz="2800" b="0" i="0" dirty="0">
                <a:solidFill>
                  <a:srgbClr val="333333"/>
                </a:solidFill>
                <a:effectLst/>
                <a:latin typeface="SassoonPrimaryInfant" pitchFamily="2" charset="0"/>
              </a:rPr>
              <a:t>ome children might find the phonics screening check slightly trickier and may have trouble decoding some of the words. So what happens if your child doesn't pass the screening check?</a:t>
            </a:r>
          </a:p>
          <a:p>
            <a:pPr algn="l"/>
            <a:r>
              <a:rPr lang="en-GB" sz="2800" b="0" i="0" dirty="0">
                <a:solidFill>
                  <a:srgbClr val="333333"/>
                </a:solidFill>
                <a:effectLst/>
                <a:latin typeface="SassoonPrimaryInfant" pitchFamily="2" charset="0"/>
              </a:rPr>
              <a:t>If a child does not achieve the required passing grade during the phonics screening test, they will be given </a:t>
            </a:r>
            <a:r>
              <a:rPr lang="en-GB" sz="2800" b="1" i="0" dirty="0">
                <a:solidFill>
                  <a:srgbClr val="00B050"/>
                </a:solidFill>
                <a:effectLst/>
                <a:latin typeface="SassoonPrimaryInfant" pitchFamily="2" charset="0"/>
              </a:rPr>
              <a:t>extra support </a:t>
            </a:r>
            <a:r>
              <a:rPr lang="en-GB" sz="2800" b="0" i="0" dirty="0">
                <a:solidFill>
                  <a:srgbClr val="333333"/>
                </a:solidFill>
                <a:effectLst/>
                <a:latin typeface="SassoonPrimaryInfant" pitchFamily="2" charset="0"/>
              </a:rPr>
              <a:t>over the course of the next school year to improve their abilities at reading and decoding words. At the end of year 2, they will then be able to </a:t>
            </a:r>
            <a:r>
              <a:rPr lang="en-GB" sz="2800" b="1" i="0" dirty="0">
                <a:solidFill>
                  <a:srgbClr val="00B050"/>
                </a:solidFill>
                <a:effectLst/>
                <a:latin typeface="SassoonPrimaryInfant" pitchFamily="2" charset="0"/>
              </a:rPr>
              <a:t>retake the screening test.</a:t>
            </a:r>
          </a:p>
          <a:p>
            <a:pPr algn="l"/>
            <a:r>
              <a:rPr lang="en-GB" sz="2800" b="0" i="0" dirty="0">
                <a:solidFill>
                  <a:srgbClr val="333333"/>
                </a:solidFill>
                <a:effectLst/>
                <a:latin typeface="SassoonPrimaryInfant" pitchFamily="2" charset="0"/>
              </a:rPr>
              <a:t>As the screening check </a:t>
            </a:r>
            <a:r>
              <a:rPr lang="en-GB" sz="2800" b="1" i="0" dirty="0">
                <a:solidFill>
                  <a:srgbClr val="00B050"/>
                </a:solidFill>
                <a:effectLst/>
                <a:latin typeface="SassoonPrimaryInfant" pitchFamily="2" charset="0"/>
              </a:rPr>
              <a:t>isn’t a formal assessment</a:t>
            </a:r>
            <a:r>
              <a:rPr lang="en-GB" sz="2800" b="0" i="0" dirty="0">
                <a:solidFill>
                  <a:srgbClr val="333333"/>
                </a:solidFill>
                <a:effectLst/>
                <a:latin typeface="SassoonPrimaryInfant" pitchFamily="2" charset="0"/>
              </a:rPr>
              <a:t>, failing it will </a:t>
            </a:r>
            <a:r>
              <a:rPr lang="en-GB" sz="2800" b="1" i="0" dirty="0">
                <a:solidFill>
                  <a:srgbClr val="00B050"/>
                </a:solidFill>
                <a:effectLst/>
                <a:latin typeface="SassoonPrimaryInfant" pitchFamily="2" charset="0"/>
              </a:rPr>
              <a:t>not prevent a child from progressing into year 2</a:t>
            </a:r>
          </a:p>
          <a:p>
            <a:pPr algn="l"/>
            <a:endParaRPr lang="en-GB" sz="2800" b="1" i="0" u="sng" dirty="0">
              <a:solidFill>
                <a:srgbClr val="333333"/>
              </a:solidFill>
              <a:effectLst/>
              <a:latin typeface="SassoonPrimaryInfant" pitchFamily="2" charset="0"/>
            </a:endParaRPr>
          </a:p>
        </p:txBody>
      </p:sp>
    </p:spTree>
    <p:extLst>
      <p:ext uri="{BB962C8B-B14F-4D97-AF65-F5344CB8AC3E}">
        <p14:creationId xmlns:p14="http://schemas.microsoft.com/office/powerpoint/2010/main" val="17029902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9000"/>
            <a:lum/>
          </a:blip>
          <a:srcRect/>
          <a:tile tx="0" ty="0" sx="100000" sy="100000" flip="none" algn="tl"/>
        </a:blip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63F4B62-CE6D-498C-A6C7-E25D88DFE12E}"/>
              </a:ext>
            </a:extLst>
          </p:cNvPr>
          <p:cNvSpPr txBox="1"/>
          <p:nvPr/>
        </p:nvSpPr>
        <p:spPr>
          <a:xfrm>
            <a:off x="653442" y="450595"/>
            <a:ext cx="10885116" cy="6494085"/>
          </a:xfrm>
          <a:prstGeom prst="rect">
            <a:avLst/>
          </a:prstGeom>
          <a:noFill/>
        </p:spPr>
        <p:txBody>
          <a:bodyPr wrap="square">
            <a:spAutoFit/>
          </a:bodyPr>
          <a:lstStyle/>
          <a:p>
            <a:pPr algn="l"/>
            <a:r>
              <a:rPr lang="en-GB" sz="2800" b="1" i="0" u="sng" dirty="0">
                <a:solidFill>
                  <a:srgbClr val="333333"/>
                </a:solidFill>
                <a:effectLst/>
                <a:latin typeface="SassoonPrimaryInfant" pitchFamily="2" charset="0"/>
              </a:rPr>
              <a:t>How do I prepare my children for the phonics screening test?</a:t>
            </a:r>
          </a:p>
          <a:p>
            <a:pPr algn="l"/>
            <a:r>
              <a:rPr lang="en-GB" sz="2400" dirty="0">
                <a:solidFill>
                  <a:srgbClr val="333333"/>
                </a:solidFill>
                <a:latin typeface="SassoonPrimaryInfant" pitchFamily="2" charset="0"/>
              </a:rPr>
              <a:t>T</a:t>
            </a:r>
            <a:r>
              <a:rPr lang="en-GB" sz="2400" b="0" i="0" dirty="0">
                <a:solidFill>
                  <a:srgbClr val="333333"/>
                </a:solidFill>
                <a:effectLst/>
                <a:latin typeface="SassoonPrimaryInfant" pitchFamily="2" charset="0"/>
              </a:rPr>
              <a:t>here are plenty of activities, exercises and simple things you can do to support them both in school and at home, such as:</a:t>
            </a:r>
          </a:p>
          <a:p>
            <a:pPr algn="l"/>
            <a:endParaRPr lang="en-GB" sz="2400" b="1" i="0" dirty="0">
              <a:solidFill>
                <a:srgbClr val="00B050"/>
              </a:solidFill>
              <a:effectLst/>
              <a:latin typeface="SassoonPrimaryInfant" pitchFamily="2" charset="0"/>
            </a:endParaRPr>
          </a:p>
          <a:p>
            <a:pPr algn="l">
              <a:buFont typeface="Arial" panose="020B0604020202020204" pitchFamily="34" charset="0"/>
              <a:buChar char="•"/>
            </a:pPr>
            <a:r>
              <a:rPr lang="en-GB" sz="2400" b="1" i="0" dirty="0">
                <a:solidFill>
                  <a:srgbClr val="00B050"/>
                </a:solidFill>
                <a:effectLst/>
                <a:latin typeface="SassoonPrimaryInfant" pitchFamily="2" charset="0"/>
              </a:rPr>
              <a:t>Reading with your child: </a:t>
            </a:r>
            <a:r>
              <a:rPr lang="en-GB" sz="2400" b="0" i="0" dirty="0">
                <a:solidFill>
                  <a:srgbClr val="333333"/>
                </a:solidFill>
                <a:effectLst/>
                <a:latin typeface="SassoonPrimaryInfant" pitchFamily="2" charset="0"/>
              </a:rPr>
              <a:t>Taking some time out every day to read with your child can be greatly beneficial for their phonics learning and screening preparation. You could try reading some unfamiliar books and stories with them as well as ones they’ve already read, as this will expose them to some new, unfamiliar words and spellings.</a:t>
            </a:r>
          </a:p>
          <a:p>
            <a:pPr algn="l">
              <a:buFont typeface="Arial" panose="020B0604020202020204" pitchFamily="34" charset="0"/>
              <a:buChar char="•"/>
            </a:pPr>
            <a:endParaRPr lang="en-GB" sz="2400" b="0" i="0" dirty="0">
              <a:solidFill>
                <a:srgbClr val="333333"/>
              </a:solidFill>
              <a:effectLst/>
              <a:latin typeface="SassoonPrimaryInfant" pitchFamily="2" charset="0"/>
            </a:endParaRPr>
          </a:p>
          <a:p>
            <a:pPr algn="l">
              <a:buFont typeface="Arial" panose="020B0604020202020204" pitchFamily="34" charset="0"/>
              <a:buChar char="•"/>
            </a:pPr>
            <a:r>
              <a:rPr lang="en-GB" sz="2400" b="1" i="0" dirty="0">
                <a:solidFill>
                  <a:srgbClr val="00B050"/>
                </a:solidFill>
                <a:effectLst/>
                <a:latin typeface="SassoonPrimaryInfant" pitchFamily="2" charset="0"/>
              </a:rPr>
              <a:t>Breaking down words: </a:t>
            </a:r>
            <a:r>
              <a:rPr lang="en-GB" sz="2400" b="0" i="0" dirty="0">
                <a:solidFill>
                  <a:srgbClr val="333333"/>
                </a:solidFill>
                <a:effectLst/>
                <a:latin typeface="SassoonPrimaryInfant" pitchFamily="2" charset="0"/>
              </a:rPr>
              <a:t>If you and your child come across a new word, and they’re having trouble sounding it out, try </a:t>
            </a:r>
            <a:r>
              <a:rPr lang="en-GB" sz="2400" b="0" i="0" dirty="0">
                <a:effectLst/>
                <a:latin typeface="SassoonPrimaryInfant" pitchFamily="2" charset="0"/>
                <a:hlinkClick r:id="rId3">
                  <a:extLst>
                    <a:ext uri="{A12FA001-AC4F-418D-AE19-62706E023703}">
                      <ahyp:hlinkClr xmlns:ahyp="http://schemas.microsoft.com/office/drawing/2018/hyperlinkcolor" val="tx"/>
                    </a:ext>
                  </a:extLst>
                </a:hlinkClick>
              </a:rPr>
              <a:t>segmenting</a:t>
            </a:r>
            <a:r>
              <a:rPr lang="en-GB" sz="2400" b="0" i="0" dirty="0">
                <a:effectLst/>
                <a:latin typeface="SassoonPrimaryInfant" pitchFamily="2" charset="0"/>
              </a:rPr>
              <a:t> </a:t>
            </a:r>
            <a:r>
              <a:rPr lang="en-GB" sz="2400" b="0" i="0" dirty="0">
                <a:solidFill>
                  <a:srgbClr val="333333"/>
                </a:solidFill>
                <a:effectLst/>
                <a:latin typeface="SassoonPrimaryInfant" pitchFamily="2" charset="0"/>
              </a:rPr>
              <a:t>it into its different sounds with them and then blending it together again.</a:t>
            </a:r>
          </a:p>
          <a:p>
            <a:pPr algn="l">
              <a:buFont typeface="Arial" panose="020B0604020202020204" pitchFamily="34" charset="0"/>
              <a:buChar char="•"/>
            </a:pPr>
            <a:endParaRPr lang="en-GB" sz="2400" b="0" i="0" dirty="0">
              <a:solidFill>
                <a:srgbClr val="333333"/>
              </a:solidFill>
              <a:effectLst/>
              <a:latin typeface="SassoonPrimaryInfant" pitchFamily="2" charset="0"/>
            </a:endParaRPr>
          </a:p>
          <a:p>
            <a:pPr algn="l">
              <a:buFont typeface="Arial" panose="020B0604020202020204" pitchFamily="34" charset="0"/>
              <a:buChar char="•"/>
            </a:pPr>
            <a:r>
              <a:rPr lang="en-GB" sz="2400" b="1" i="0" dirty="0">
                <a:solidFill>
                  <a:srgbClr val="00B050"/>
                </a:solidFill>
                <a:effectLst/>
                <a:latin typeface="SassoonPrimaryInfant" pitchFamily="2" charset="0"/>
              </a:rPr>
              <a:t>Brush up on phonics terms: </a:t>
            </a:r>
            <a:r>
              <a:rPr lang="en-GB" sz="2400" b="0" i="0" dirty="0">
                <a:solidFill>
                  <a:srgbClr val="333333"/>
                </a:solidFill>
                <a:effectLst/>
                <a:latin typeface="SassoonPrimaryInfant" pitchFamily="2" charset="0"/>
              </a:rPr>
              <a:t>Even though there are many confusing phonics terms, knowing about them will help you to understand what’s expected of your child and where they can improve.</a:t>
            </a:r>
          </a:p>
          <a:p>
            <a:pPr algn="l"/>
            <a:endParaRPr lang="en-GB" sz="2800" b="1" i="0" u="sng" dirty="0">
              <a:solidFill>
                <a:srgbClr val="333333"/>
              </a:solidFill>
              <a:effectLst/>
              <a:latin typeface="SassoonPrimaryInfant" pitchFamily="2" charset="0"/>
            </a:endParaRPr>
          </a:p>
        </p:txBody>
      </p:sp>
    </p:spTree>
    <p:extLst>
      <p:ext uri="{BB962C8B-B14F-4D97-AF65-F5344CB8AC3E}">
        <p14:creationId xmlns:p14="http://schemas.microsoft.com/office/powerpoint/2010/main" val="32106228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9000"/>
            <a:lum/>
          </a:blip>
          <a:srcRect/>
          <a:tile tx="0" ty="0" sx="100000" sy="100000" flip="none" algn="tl"/>
        </a:blip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63F4B62-CE6D-498C-A6C7-E25D88DFE12E}"/>
              </a:ext>
            </a:extLst>
          </p:cNvPr>
          <p:cNvSpPr txBox="1"/>
          <p:nvPr/>
        </p:nvSpPr>
        <p:spPr>
          <a:xfrm>
            <a:off x="653442" y="450595"/>
            <a:ext cx="10885116" cy="6432530"/>
          </a:xfrm>
          <a:prstGeom prst="rect">
            <a:avLst/>
          </a:prstGeom>
          <a:noFill/>
        </p:spPr>
        <p:txBody>
          <a:bodyPr wrap="square">
            <a:spAutoFit/>
          </a:bodyPr>
          <a:lstStyle/>
          <a:p>
            <a:pPr algn="l"/>
            <a:r>
              <a:rPr lang="en-GB" sz="2400" b="1" i="0" dirty="0">
                <a:solidFill>
                  <a:srgbClr val="333333"/>
                </a:solidFill>
                <a:effectLst/>
                <a:latin typeface="SassoonPrimaryInfant" pitchFamily="2" charset="0"/>
              </a:rPr>
              <a:t>And if a child struggles with decoding words, remember the following tips:</a:t>
            </a:r>
          </a:p>
          <a:p>
            <a:pPr algn="l"/>
            <a:endParaRPr lang="en-GB" sz="2400" b="1" i="0" dirty="0">
              <a:solidFill>
                <a:srgbClr val="333333"/>
              </a:solidFill>
              <a:effectLst/>
              <a:latin typeface="SassoonPrimaryInfant" pitchFamily="2" charset="0"/>
            </a:endParaRPr>
          </a:p>
          <a:p>
            <a:pPr algn="l">
              <a:buFont typeface="+mj-lt"/>
              <a:buAutoNum type="arabicPeriod"/>
            </a:pPr>
            <a:r>
              <a:rPr lang="en-GB" sz="2400" b="1" i="0" dirty="0">
                <a:solidFill>
                  <a:srgbClr val="00B050"/>
                </a:solidFill>
                <a:effectLst/>
                <a:latin typeface="SassoonPrimaryInfant" pitchFamily="2" charset="0"/>
              </a:rPr>
              <a:t>Don’t worry. </a:t>
            </a:r>
            <a:r>
              <a:rPr lang="en-GB" sz="2400" b="0" i="0" dirty="0">
                <a:solidFill>
                  <a:srgbClr val="333333"/>
                </a:solidFill>
                <a:effectLst/>
                <a:latin typeface="SassoonPrimaryInfant" pitchFamily="2" charset="0"/>
              </a:rPr>
              <a:t>Children learn at different rates, so relax and work at their own pace.</a:t>
            </a:r>
          </a:p>
          <a:p>
            <a:pPr algn="l">
              <a:buFont typeface="+mj-lt"/>
              <a:buAutoNum type="arabicPeriod"/>
            </a:pPr>
            <a:endParaRPr lang="en-GB" sz="2400" b="0" i="0" dirty="0">
              <a:solidFill>
                <a:srgbClr val="333333"/>
              </a:solidFill>
              <a:effectLst/>
              <a:latin typeface="SassoonPrimaryInfant" pitchFamily="2" charset="0"/>
            </a:endParaRPr>
          </a:p>
          <a:p>
            <a:pPr algn="l">
              <a:buFont typeface="+mj-lt"/>
              <a:buAutoNum type="arabicPeriod"/>
            </a:pPr>
            <a:r>
              <a:rPr lang="en-GB" sz="2400" b="1" i="0" dirty="0">
                <a:solidFill>
                  <a:srgbClr val="00B050"/>
                </a:solidFill>
                <a:effectLst/>
                <a:latin typeface="SassoonPrimaryInfant" pitchFamily="2" charset="0"/>
              </a:rPr>
              <a:t>Be positive</a:t>
            </a:r>
            <a:r>
              <a:rPr lang="en-GB" sz="2400" b="0" i="0" dirty="0">
                <a:solidFill>
                  <a:srgbClr val="333333"/>
                </a:solidFill>
                <a:effectLst/>
                <a:latin typeface="SassoonPrimaryInfant" pitchFamily="2" charset="0"/>
              </a:rPr>
              <a:t>. The goal is to encourage children to read fluently and, once reading, to love doing it. Getting annoyed or frustrated can only be detrimental to the development of their skill.</a:t>
            </a:r>
          </a:p>
          <a:p>
            <a:pPr algn="l">
              <a:buFont typeface="+mj-lt"/>
              <a:buAutoNum type="arabicPeriod"/>
            </a:pPr>
            <a:endParaRPr lang="en-GB" sz="2400" b="1" i="0" dirty="0">
              <a:solidFill>
                <a:srgbClr val="00B050"/>
              </a:solidFill>
              <a:effectLst/>
              <a:latin typeface="SassoonPrimaryInfant" pitchFamily="2" charset="0"/>
            </a:endParaRPr>
          </a:p>
          <a:p>
            <a:pPr algn="l">
              <a:buFont typeface="+mj-lt"/>
              <a:buAutoNum type="arabicPeriod"/>
            </a:pPr>
            <a:r>
              <a:rPr lang="en-GB" sz="2400" b="1" i="0" dirty="0">
                <a:solidFill>
                  <a:srgbClr val="00B050"/>
                </a:solidFill>
                <a:effectLst/>
                <a:latin typeface="SassoonPrimaryInfant" pitchFamily="2" charset="0"/>
              </a:rPr>
              <a:t>Try another route. </a:t>
            </a:r>
            <a:r>
              <a:rPr lang="en-GB" sz="2400" b="0" i="0" dirty="0">
                <a:solidFill>
                  <a:srgbClr val="333333"/>
                </a:solidFill>
                <a:effectLst/>
                <a:latin typeface="SassoonPrimaryInfant" pitchFamily="2" charset="0"/>
              </a:rPr>
              <a:t>If a child doesn’t quite understand the word they’ve just decoded, explain its meaning.</a:t>
            </a:r>
          </a:p>
          <a:p>
            <a:pPr algn="l">
              <a:buFont typeface="+mj-lt"/>
              <a:buAutoNum type="arabicPeriod"/>
            </a:pPr>
            <a:endParaRPr lang="en-GB" sz="2400" b="1" i="0" dirty="0">
              <a:solidFill>
                <a:srgbClr val="00B050"/>
              </a:solidFill>
              <a:effectLst/>
              <a:latin typeface="SassoonPrimaryInfant" pitchFamily="2" charset="0"/>
            </a:endParaRPr>
          </a:p>
          <a:p>
            <a:pPr algn="l">
              <a:buFont typeface="+mj-lt"/>
              <a:buAutoNum type="arabicPeriod"/>
            </a:pPr>
            <a:r>
              <a:rPr lang="en-GB" sz="2400" b="1" i="0" dirty="0">
                <a:solidFill>
                  <a:srgbClr val="00B050"/>
                </a:solidFill>
                <a:effectLst/>
                <a:latin typeface="SassoonPrimaryInfant" pitchFamily="2" charset="0"/>
              </a:rPr>
              <a:t>Follow directions</a:t>
            </a:r>
            <a:r>
              <a:rPr lang="en-GB" sz="2400" b="0" i="0" dirty="0">
                <a:solidFill>
                  <a:srgbClr val="333333"/>
                </a:solidFill>
                <a:effectLst/>
                <a:latin typeface="SassoonPrimaryInfant" pitchFamily="2" charset="0"/>
              </a:rPr>
              <a:t>. The English language is read from left to right, so make sure to point out that they need to say each sound in the word from left to right.</a:t>
            </a:r>
          </a:p>
          <a:p>
            <a:pPr algn="l">
              <a:buFont typeface="+mj-lt"/>
              <a:buAutoNum type="arabicPeriod"/>
            </a:pPr>
            <a:endParaRPr lang="en-GB" sz="2400" b="0" i="0" dirty="0">
              <a:solidFill>
                <a:srgbClr val="333333"/>
              </a:solidFill>
              <a:effectLst/>
              <a:latin typeface="SassoonPrimaryInfant" pitchFamily="2" charset="0"/>
            </a:endParaRPr>
          </a:p>
          <a:p>
            <a:pPr algn="l">
              <a:buFont typeface="+mj-lt"/>
              <a:buAutoNum type="arabicPeriod"/>
            </a:pPr>
            <a:r>
              <a:rPr lang="en-GB" sz="2400" b="1" i="0" dirty="0">
                <a:solidFill>
                  <a:srgbClr val="00B050"/>
                </a:solidFill>
                <a:effectLst/>
                <a:latin typeface="SassoonPrimaryInfant" pitchFamily="2" charset="0"/>
              </a:rPr>
              <a:t>Point and blend. </a:t>
            </a:r>
            <a:r>
              <a:rPr lang="en-GB" sz="2400" b="0" i="0" dirty="0">
                <a:solidFill>
                  <a:srgbClr val="333333"/>
                </a:solidFill>
                <a:effectLst/>
                <a:latin typeface="SassoonPrimaryInfant" pitchFamily="2" charset="0"/>
              </a:rPr>
              <a:t>Blend the sounds being read out by pointing to each letter (or letter group) while reading and running a finger under the whole word.</a:t>
            </a:r>
          </a:p>
          <a:p>
            <a:pPr algn="l"/>
            <a:endParaRPr lang="en-GB" sz="2800" b="1" i="0" u="sng" dirty="0">
              <a:solidFill>
                <a:srgbClr val="333333"/>
              </a:solidFill>
              <a:effectLst/>
              <a:latin typeface="SassoonPrimaryInfant" pitchFamily="2" charset="0"/>
            </a:endParaRPr>
          </a:p>
        </p:txBody>
      </p:sp>
    </p:spTree>
    <p:extLst>
      <p:ext uri="{BB962C8B-B14F-4D97-AF65-F5344CB8AC3E}">
        <p14:creationId xmlns:p14="http://schemas.microsoft.com/office/powerpoint/2010/main" val="29046060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9000"/>
            <a:lum/>
          </a:blip>
          <a:srcRect/>
          <a:tile tx="0" ty="0" sx="100000" sy="100000" flip="none" algn="tl"/>
        </a:blipFill>
        <a:effectLst/>
      </p:bgPr>
    </p:bg>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85AD2786-A387-4E3E-B591-7D43CC2237CA}"/>
              </a:ext>
            </a:extLst>
          </p:cNvPr>
          <p:cNvSpPr txBox="1"/>
          <p:nvPr/>
        </p:nvSpPr>
        <p:spPr>
          <a:xfrm>
            <a:off x="391438" y="474345"/>
            <a:ext cx="5597048" cy="4801314"/>
          </a:xfrm>
          <a:prstGeom prst="rect">
            <a:avLst/>
          </a:prstGeom>
          <a:noFill/>
        </p:spPr>
        <p:txBody>
          <a:bodyPr wrap="square">
            <a:spAutoFit/>
          </a:bodyPr>
          <a:lstStyle/>
          <a:p>
            <a:pPr algn="l"/>
            <a:r>
              <a:rPr lang="en-GB" b="1" i="0" dirty="0">
                <a:solidFill>
                  <a:srgbClr val="333333"/>
                </a:solidFill>
                <a:effectLst/>
                <a:latin typeface="SassoonPrimaryInfant" pitchFamily="2" charset="0"/>
              </a:rPr>
              <a:t>Guide to the Key Phonics Terms:</a:t>
            </a:r>
          </a:p>
          <a:p>
            <a:pPr algn="l"/>
            <a:endParaRPr lang="en-GB" b="1" i="0" dirty="0">
              <a:solidFill>
                <a:srgbClr val="333333"/>
              </a:solidFill>
              <a:effectLst/>
              <a:latin typeface="SassoonPrimaryInfant" pitchFamily="2" charset="0"/>
            </a:endParaRPr>
          </a:p>
          <a:p>
            <a:pPr algn="l"/>
            <a:r>
              <a:rPr lang="en-GB" b="0" i="0" dirty="0">
                <a:solidFill>
                  <a:srgbClr val="333333"/>
                </a:solidFill>
                <a:effectLst/>
                <a:latin typeface="SassoonPrimaryInfant" pitchFamily="2" charset="0"/>
              </a:rPr>
              <a:t>As parents, it's important to make sure that we understand the key terms in phonics so that we can carry on the good work our child has done at school at home!</a:t>
            </a:r>
          </a:p>
          <a:p>
            <a:pPr algn="l"/>
            <a:r>
              <a:rPr lang="en-GB" b="0" i="0" dirty="0">
                <a:solidFill>
                  <a:srgbClr val="333333"/>
                </a:solidFill>
                <a:effectLst/>
                <a:latin typeface="SassoonPrimaryInfant" pitchFamily="2" charset="0"/>
              </a:rPr>
              <a:t> </a:t>
            </a:r>
          </a:p>
          <a:p>
            <a:pPr algn="l"/>
            <a:r>
              <a:rPr lang="en-GB" b="0" i="0" dirty="0">
                <a:solidFill>
                  <a:srgbClr val="333333"/>
                </a:solidFill>
                <a:effectLst/>
                <a:latin typeface="SassoonPrimaryInfant" pitchFamily="2" charset="0"/>
              </a:rPr>
              <a:t>1 </a:t>
            </a:r>
            <a:r>
              <a:rPr lang="en-GB" b="1" i="0" dirty="0">
                <a:solidFill>
                  <a:srgbClr val="00B050"/>
                </a:solidFill>
                <a:effectLst/>
                <a:latin typeface="SassoonPrimaryInfant" pitchFamily="2" charset="0"/>
              </a:rPr>
              <a:t>Blend</a:t>
            </a:r>
            <a:r>
              <a:rPr lang="en-GB" b="0" i="0" dirty="0">
                <a:solidFill>
                  <a:srgbClr val="333333"/>
                </a:solidFill>
                <a:effectLst/>
                <a:latin typeface="SassoonPrimaryInfant" pitchFamily="2" charset="0"/>
              </a:rPr>
              <a:t>: this is when you say the individual sounds that make up a word and then merge or blend them together to say the word as used when reading.</a:t>
            </a:r>
          </a:p>
          <a:p>
            <a:pPr algn="l"/>
            <a:endParaRPr lang="en-GB" b="0" i="0" dirty="0">
              <a:solidFill>
                <a:srgbClr val="333333"/>
              </a:solidFill>
              <a:effectLst/>
              <a:latin typeface="SassoonPrimaryInfant" pitchFamily="2" charset="0"/>
            </a:endParaRPr>
          </a:p>
          <a:p>
            <a:pPr algn="l"/>
            <a:r>
              <a:rPr lang="en-GB" b="0" i="0" dirty="0">
                <a:solidFill>
                  <a:srgbClr val="333333"/>
                </a:solidFill>
                <a:effectLst/>
                <a:latin typeface="SassoonPrimaryInfant" pitchFamily="2" charset="0"/>
              </a:rPr>
              <a:t>2 </a:t>
            </a:r>
            <a:r>
              <a:rPr lang="en-GB" b="1" i="0" dirty="0">
                <a:solidFill>
                  <a:srgbClr val="00B050"/>
                </a:solidFill>
                <a:effectLst/>
                <a:latin typeface="SassoonPrimaryInfant" pitchFamily="2" charset="0"/>
              </a:rPr>
              <a:t>Consonant: </a:t>
            </a:r>
            <a:r>
              <a:rPr lang="en-GB" b="0" i="0" dirty="0">
                <a:solidFill>
                  <a:srgbClr val="333333"/>
                </a:solidFill>
                <a:effectLst/>
                <a:latin typeface="SassoonPrimaryInfant" pitchFamily="2" charset="0"/>
              </a:rPr>
              <a:t>most letters of the alphabet are consonants, except for the vowels: </a:t>
            </a:r>
            <a:r>
              <a:rPr lang="en-GB" b="0" i="0" dirty="0" err="1">
                <a:solidFill>
                  <a:srgbClr val="333333"/>
                </a:solidFill>
                <a:effectLst/>
                <a:latin typeface="SassoonPrimaryInfant" pitchFamily="2" charset="0"/>
              </a:rPr>
              <a:t>a,e,i,o,u</a:t>
            </a:r>
            <a:r>
              <a:rPr lang="en-GB" b="0" i="0" dirty="0">
                <a:solidFill>
                  <a:srgbClr val="333333"/>
                </a:solidFill>
                <a:effectLst/>
                <a:latin typeface="SassoonPrimaryInfant" pitchFamily="2" charset="0"/>
              </a:rPr>
              <a:t>.</a:t>
            </a:r>
          </a:p>
          <a:p>
            <a:pPr algn="l"/>
            <a:endParaRPr lang="en-GB" b="0" i="0" dirty="0">
              <a:solidFill>
                <a:srgbClr val="333333"/>
              </a:solidFill>
              <a:effectLst/>
              <a:latin typeface="SassoonPrimaryInfant" pitchFamily="2" charset="0"/>
            </a:endParaRPr>
          </a:p>
          <a:p>
            <a:pPr algn="l"/>
            <a:r>
              <a:rPr lang="en-GB" b="0" i="0" dirty="0">
                <a:solidFill>
                  <a:srgbClr val="333333"/>
                </a:solidFill>
                <a:effectLst/>
                <a:latin typeface="SassoonPrimaryInfant" pitchFamily="2" charset="0"/>
              </a:rPr>
              <a:t>3 </a:t>
            </a:r>
            <a:r>
              <a:rPr lang="en-GB" b="1" i="0" dirty="0">
                <a:solidFill>
                  <a:srgbClr val="00B050"/>
                </a:solidFill>
                <a:effectLst/>
                <a:latin typeface="SassoonPrimaryInfant" pitchFamily="2" charset="0"/>
              </a:rPr>
              <a:t>CVC Words</a:t>
            </a:r>
            <a:r>
              <a:rPr lang="en-GB" b="0" i="0" dirty="0">
                <a:solidFill>
                  <a:srgbClr val="333333"/>
                </a:solidFill>
                <a:effectLst/>
                <a:latin typeface="SassoonPrimaryInfant" pitchFamily="2" charset="0"/>
              </a:rPr>
              <a:t>: this is an abbreviation used for consonant-vowel-consonant words. It describes the order of sounds. Some examples of CVC words are: cat, pen, top, chat (because </a:t>
            </a:r>
            <a:r>
              <a:rPr lang="en-GB" b="0" i="0" dirty="0" err="1">
                <a:solidFill>
                  <a:srgbClr val="333333"/>
                </a:solidFill>
                <a:effectLst/>
                <a:latin typeface="SassoonPrimaryInfant" pitchFamily="2" charset="0"/>
              </a:rPr>
              <a:t>ch</a:t>
            </a:r>
            <a:r>
              <a:rPr lang="en-GB" b="0" i="0" dirty="0">
                <a:solidFill>
                  <a:srgbClr val="333333"/>
                </a:solidFill>
                <a:effectLst/>
                <a:latin typeface="SassoonPrimaryInfant" pitchFamily="2" charset="0"/>
              </a:rPr>
              <a:t> makes one sound).</a:t>
            </a:r>
          </a:p>
        </p:txBody>
      </p:sp>
      <p:sp>
        <p:nvSpPr>
          <p:cNvPr id="12" name="TextBox 11">
            <a:extLst>
              <a:ext uri="{FF2B5EF4-FFF2-40B4-BE49-F238E27FC236}">
                <a16:creationId xmlns:a16="http://schemas.microsoft.com/office/drawing/2014/main" id="{F64AF7BE-2AD0-41FE-B681-FA129AED154C}"/>
              </a:ext>
            </a:extLst>
          </p:cNvPr>
          <p:cNvSpPr txBox="1"/>
          <p:nvPr/>
        </p:nvSpPr>
        <p:spPr>
          <a:xfrm>
            <a:off x="6203515" y="599481"/>
            <a:ext cx="6093912" cy="3416320"/>
          </a:xfrm>
          <a:prstGeom prst="rect">
            <a:avLst/>
          </a:prstGeom>
          <a:noFill/>
        </p:spPr>
        <p:txBody>
          <a:bodyPr wrap="square">
            <a:spAutoFit/>
          </a:bodyPr>
          <a:lstStyle/>
          <a:p>
            <a:pPr algn="l" rtl="0"/>
            <a:r>
              <a:rPr lang="en-GB" b="0" i="0" dirty="0">
                <a:solidFill>
                  <a:srgbClr val="333333"/>
                </a:solidFill>
                <a:effectLst/>
                <a:latin typeface="SassoonPrimaryInfant" pitchFamily="2" charset="0"/>
              </a:rPr>
              <a:t>Other similar abbreviations include:</a:t>
            </a:r>
          </a:p>
          <a:p>
            <a:pPr algn="l" rtl="0"/>
            <a:endParaRPr lang="en-GB" b="0" i="0" dirty="0">
              <a:solidFill>
                <a:srgbClr val="333333"/>
              </a:solidFill>
              <a:effectLst/>
              <a:latin typeface="SassoonPrimaryInfant" pitchFamily="2" charset="0"/>
            </a:endParaRPr>
          </a:p>
          <a:p>
            <a:pPr algn="l">
              <a:buFont typeface="Arial" panose="020B0604020202020204" pitchFamily="34" charset="0"/>
              <a:buChar char="•"/>
            </a:pPr>
            <a:r>
              <a:rPr lang="en-GB" b="1" i="0" dirty="0">
                <a:solidFill>
                  <a:srgbClr val="00B050"/>
                </a:solidFill>
                <a:effectLst/>
                <a:latin typeface="SassoonPrimaryInfant" pitchFamily="2" charset="0"/>
              </a:rPr>
              <a:t>VC (Vowel Consonant) </a:t>
            </a:r>
            <a:r>
              <a:rPr lang="en-GB" b="0" i="0" dirty="0">
                <a:solidFill>
                  <a:srgbClr val="333333"/>
                </a:solidFill>
                <a:effectLst/>
                <a:latin typeface="SassoonPrimaryInfant" pitchFamily="2" charset="0"/>
              </a:rPr>
              <a:t>words e.g. on, is, it.</a:t>
            </a:r>
          </a:p>
          <a:p>
            <a:pPr algn="l">
              <a:buFont typeface="Arial" panose="020B0604020202020204" pitchFamily="34" charset="0"/>
              <a:buChar char="•"/>
            </a:pPr>
            <a:endParaRPr lang="en-GB" b="0" i="0" dirty="0">
              <a:solidFill>
                <a:srgbClr val="333333"/>
              </a:solidFill>
              <a:effectLst/>
              <a:latin typeface="SassoonPrimaryInfant" pitchFamily="2" charset="0"/>
            </a:endParaRPr>
          </a:p>
          <a:p>
            <a:pPr algn="l">
              <a:buFont typeface="Arial" panose="020B0604020202020204" pitchFamily="34" charset="0"/>
              <a:buChar char="•"/>
            </a:pPr>
            <a:r>
              <a:rPr lang="en-GB" b="1" i="0" dirty="0">
                <a:solidFill>
                  <a:srgbClr val="00B050"/>
                </a:solidFill>
                <a:effectLst/>
                <a:latin typeface="SassoonPrimaryInfant" pitchFamily="2" charset="0"/>
              </a:rPr>
              <a:t>CCVC (Consonant, Consonant, Vowel, Consonant) </a:t>
            </a:r>
            <a:r>
              <a:rPr lang="en-GB" b="0" i="0" dirty="0">
                <a:solidFill>
                  <a:srgbClr val="333333"/>
                </a:solidFill>
                <a:effectLst/>
                <a:latin typeface="SassoonPrimaryInfant" pitchFamily="2" charset="0"/>
              </a:rPr>
              <a:t>words e.g. trap and black.</a:t>
            </a:r>
          </a:p>
          <a:p>
            <a:pPr algn="l">
              <a:buFont typeface="Arial" panose="020B0604020202020204" pitchFamily="34" charset="0"/>
              <a:buChar char="•"/>
            </a:pPr>
            <a:endParaRPr lang="en-GB" b="0" i="0" dirty="0">
              <a:solidFill>
                <a:srgbClr val="333333"/>
              </a:solidFill>
              <a:effectLst/>
              <a:latin typeface="SassoonPrimaryInfant" pitchFamily="2" charset="0"/>
            </a:endParaRPr>
          </a:p>
          <a:p>
            <a:pPr algn="l">
              <a:buFont typeface="Arial" panose="020B0604020202020204" pitchFamily="34" charset="0"/>
              <a:buChar char="•"/>
            </a:pPr>
            <a:r>
              <a:rPr lang="en-GB" b="1" i="0" dirty="0">
                <a:solidFill>
                  <a:srgbClr val="00B050"/>
                </a:solidFill>
                <a:effectLst/>
                <a:latin typeface="SassoonPrimaryInfant" pitchFamily="2" charset="0"/>
              </a:rPr>
              <a:t>CVCC (Consonant, Vowel, Consonant, Consonant)</a:t>
            </a:r>
            <a:r>
              <a:rPr lang="en-GB" b="0" i="0" dirty="0">
                <a:solidFill>
                  <a:srgbClr val="333333"/>
                </a:solidFill>
                <a:effectLst/>
                <a:latin typeface="SassoonPrimaryInfant" pitchFamily="2" charset="0"/>
              </a:rPr>
              <a:t> words e.g. milk and fast.</a:t>
            </a:r>
          </a:p>
          <a:p>
            <a:pPr algn="l">
              <a:buFont typeface="Arial" panose="020B0604020202020204" pitchFamily="34" charset="0"/>
              <a:buChar char="•"/>
            </a:pPr>
            <a:endParaRPr lang="en-GB" b="0" i="0" dirty="0">
              <a:solidFill>
                <a:srgbClr val="333333"/>
              </a:solidFill>
              <a:effectLst/>
              <a:latin typeface="SassoonPrimaryInfant" pitchFamily="2" charset="0"/>
            </a:endParaRPr>
          </a:p>
          <a:p>
            <a:pPr algn="l"/>
            <a:r>
              <a:rPr lang="en-GB" b="1" i="0" dirty="0">
                <a:solidFill>
                  <a:srgbClr val="00B050"/>
                </a:solidFill>
                <a:effectLst/>
                <a:latin typeface="SassoonPrimaryInfant" pitchFamily="2" charset="0"/>
              </a:rPr>
              <a:t>4 Digraph: </a:t>
            </a:r>
            <a:r>
              <a:rPr lang="en-GB" b="0" i="0" dirty="0">
                <a:solidFill>
                  <a:srgbClr val="333333"/>
                </a:solidFill>
                <a:effectLst/>
                <a:latin typeface="SassoonPrimaryInfant" pitchFamily="2" charset="0"/>
              </a:rPr>
              <a:t>this describes two letters which together make one sound e.g. </a:t>
            </a:r>
            <a:r>
              <a:rPr lang="en-GB" b="0" i="0" dirty="0" err="1">
                <a:solidFill>
                  <a:srgbClr val="333333"/>
                </a:solidFill>
                <a:effectLst/>
                <a:latin typeface="SassoonPrimaryInfant" pitchFamily="2" charset="0"/>
              </a:rPr>
              <a:t>ee</a:t>
            </a:r>
            <a:r>
              <a:rPr lang="en-GB" b="0" i="0" dirty="0">
                <a:solidFill>
                  <a:srgbClr val="333333"/>
                </a:solidFill>
                <a:effectLst/>
                <a:latin typeface="SassoonPrimaryInfant" pitchFamily="2" charset="0"/>
              </a:rPr>
              <a:t>, </a:t>
            </a:r>
            <a:r>
              <a:rPr lang="en-GB" b="0" i="0" dirty="0" err="1">
                <a:solidFill>
                  <a:srgbClr val="333333"/>
                </a:solidFill>
                <a:effectLst/>
                <a:latin typeface="SassoonPrimaryInfant" pitchFamily="2" charset="0"/>
              </a:rPr>
              <a:t>oa</a:t>
            </a:r>
            <a:r>
              <a:rPr lang="en-GB" b="0" i="0" dirty="0">
                <a:solidFill>
                  <a:srgbClr val="333333"/>
                </a:solidFill>
                <a:effectLst/>
                <a:latin typeface="SassoonPrimaryInfant" pitchFamily="2" charset="0"/>
              </a:rPr>
              <a:t>, </a:t>
            </a:r>
            <a:r>
              <a:rPr lang="en-GB" b="0" i="0" dirty="0" err="1">
                <a:solidFill>
                  <a:srgbClr val="333333"/>
                </a:solidFill>
                <a:effectLst/>
                <a:latin typeface="SassoonPrimaryInfant" pitchFamily="2" charset="0"/>
              </a:rPr>
              <a:t>ea</a:t>
            </a:r>
            <a:r>
              <a:rPr lang="en-GB" b="0" i="0" dirty="0">
                <a:solidFill>
                  <a:srgbClr val="333333"/>
                </a:solidFill>
                <a:effectLst/>
                <a:latin typeface="SassoonPrimaryInfant" pitchFamily="2" charset="0"/>
              </a:rPr>
              <a:t>, </a:t>
            </a:r>
            <a:r>
              <a:rPr lang="en-GB" b="0" i="0" dirty="0" err="1">
                <a:solidFill>
                  <a:srgbClr val="333333"/>
                </a:solidFill>
                <a:effectLst/>
                <a:latin typeface="SassoonPrimaryInfant" pitchFamily="2" charset="0"/>
              </a:rPr>
              <a:t>ch</a:t>
            </a:r>
            <a:r>
              <a:rPr lang="en-GB" b="0" i="0" dirty="0">
                <a:solidFill>
                  <a:srgbClr val="333333"/>
                </a:solidFill>
                <a:effectLst/>
                <a:latin typeface="SassoonPrimaryInfant" pitchFamily="2" charset="0"/>
              </a:rPr>
              <a:t>, ay.</a:t>
            </a:r>
          </a:p>
        </p:txBody>
      </p:sp>
    </p:spTree>
    <p:extLst>
      <p:ext uri="{BB962C8B-B14F-4D97-AF65-F5344CB8AC3E}">
        <p14:creationId xmlns:p14="http://schemas.microsoft.com/office/powerpoint/2010/main" val="13345785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9000"/>
            <a:lum/>
          </a:blip>
          <a:srcRect/>
          <a:tile tx="0" ty="0" sx="100000" sy="100000" flip="none" algn="tl"/>
        </a:blip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5ADF528-D3DA-4BB3-A7FC-1AB4871AC63D}"/>
              </a:ext>
            </a:extLst>
          </p:cNvPr>
          <p:cNvSpPr txBox="1"/>
          <p:nvPr/>
        </p:nvSpPr>
        <p:spPr>
          <a:xfrm>
            <a:off x="441540" y="436767"/>
            <a:ext cx="5094963" cy="4524315"/>
          </a:xfrm>
          <a:prstGeom prst="rect">
            <a:avLst/>
          </a:prstGeom>
          <a:noFill/>
        </p:spPr>
        <p:txBody>
          <a:bodyPr wrap="square">
            <a:spAutoFit/>
          </a:bodyPr>
          <a:lstStyle/>
          <a:p>
            <a:pPr algn="l" rtl="0"/>
            <a:r>
              <a:rPr lang="en-GB" b="1" i="0" dirty="0">
                <a:solidFill>
                  <a:srgbClr val="00B050"/>
                </a:solidFill>
                <a:effectLst/>
                <a:latin typeface="SassoonPrimaryInfant" pitchFamily="2" charset="0"/>
              </a:rPr>
              <a:t>There are different types of digraph:</a:t>
            </a:r>
          </a:p>
          <a:p>
            <a:pPr algn="l" rtl="0"/>
            <a:endParaRPr lang="en-GB" b="1" i="0" dirty="0">
              <a:solidFill>
                <a:srgbClr val="00B050"/>
              </a:solidFill>
              <a:effectLst/>
              <a:latin typeface="SassoonPrimaryInfant" pitchFamily="2" charset="0"/>
            </a:endParaRPr>
          </a:p>
          <a:p>
            <a:pPr algn="l">
              <a:buFont typeface="Arial" panose="020B0604020202020204" pitchFamily="34" charset="0"/>
              <a:buChar char="•"/>
            </a:pPr>
            <a:r>
              <a:rPr lang="en-GB" b="1" i="0" dirty="0">
                <a:solidFill>
                  <a:srgbClr val="00B050"/>
                </a:solidFill>
                <a:effectLst/>
                <a:latin typeface="SassoonPrimaryInfant" pitchFamily="2" charset="0"/>
              </a:rPr>
              <a:t>Vowel digraph</a:t>
            </a:r>
            <a:r>
              <a:rPr lang="en-GB" b="0" i="0" dirty="0">
                <a:solidFill>
                  <a:srgbClr val="333333"/>
                </a:solidFill>
                <a:effectLst/>
                <a:latin typeface="SassoonPrimaryInfant" pitchFamily="2" charset="0"/>
              </a:rPr>
              <a:t>: a digraph in which at least one of the letters is a vowel: boat or day.</a:t>
            </a:r>
          </a:p>
          <a:p>
            <a:pPr algn="l">
              <a:buFont typeface="Arial" panose="020B0604020202020204" pitchFamily="34" charset="0"/>
              <a:buChar char="•"/>
            </a:pPr>
            <a:endParaRPr lang="en-GB" b="0" i="0" dirty="0">
              <a:solidFill>
                <a:srgbClr val="333333"/>
              </a:solidFill>
              <a:effectLst/>
              <a:latin typeface="SassoonPrimaryInfant" pitchFamily="2" charset="0"/>
            </a:endParaRPr>
          </a:p>
          <a:p>
            <a:pPr algn="l">
              <a:buFont typeface="Arial" panose="020B0604020202020204" pitchFamily="34" charset="0"/>
              <a:buChar char="•"/>
            </a:pPr>
            <a:r>
              <a:rPr lang="en-GB" b="1" i="0" dirty="0">
                <a:solidFill>
                  <a:srgbClr val="00B050"/>
                </a:solidFill>
                <a:effectLst/>
                <a:latin typeface="SassoonPrimaryInfant" pitchFamily="2" charset="0"/>
              </a:rPr>
              <a:t>Consonant digraph</a:t>
            </a:r>
            <a:r>
              <a:rPr lang="en-GB" b="0" i="0" dirty="0">
                <a:solidFill>
                  <a:srgbClr val="333333"/>
                </a:solidFill>
                <a:effectLst/>
                <a:latin typeface="SassoonPrimaryInfant" pitchFamily="2" charset="0"/>
              </a:rPr>
              <a:t>: two consonants which can go together: shop or thin.</a:t>
            </a:r>
          </a:p>
          <a:p>
            <a:pPr algn="l">
              <a:buFont typeface="Arial" panose="020B0604020202020204" pitchFamily="34" charset="0"/>
              <a:buChar char="•"/>
            </a:pPr>
            <a:endParaRPr lang="en-GB" b="0" i="0" dirty="0">
              <a:solidFill>
                <a:srgbClr val="333333"/>
              </a:solidFill>
              <a:effectLst/>
              <a:latin typeface="SassoonPrimaryInfant" pitchFamily="2" charset="0"/>
            </a:endParaRPr>
          </a:p>
          <a:p>
            <a:pPr algn="l">
              <a:buFont typeface="Arial" panose="020B0604020202020204" pitchFamily="34" charset="0"/>
              <a:buChar char="•"/>
            </a:pPr>
            <a:r>
              <a:rPr lang="en-GB" b="1" i="0" dirty="0">
                <a:solidFill>
                  <a:srgbClr val="00B050"/>
                </a:solidFill>
                <a:effectLst/>
                <a:latin typeface="SassoonPrimaryInfant" pitchFamily="2" charset="0"/>
              </a:rPr>
              <a:t>Split digraph </a:t>
            </a:r>
            <a:r>
              <a:rPr lang="en-GB" b="0" i="0" dirty="0">
                <a:solidFill>
                  <a:srgbClr val="333333"/>
                </a:solidFill>
                <a:effectLst/>
                <a:latin typeface="SassoonPrimaryInfant" pitchFamily="2" charset="0"/>
              </a:rPr>
              <a:t>(previously called magic e): two letters, which work as a pair to make one sound, but are separated within the word e.g. a-e, e-e, </a:t>
            </a:r>
            <a:r>
              <a:rPr lang="en-GB" b="0" i="0" dirty="0" err="1">
                <a:solidFill>
                  <a:srgbClr val="333333"/>
                </a:solidFill>
                <a:effectLst/>
                <a:latin typeface="SassoonPrimaryInfant" pitchFamily="2" charset="0"/>
              </a:rPr>
              <a:t>i</a:t>
            </a:r>
            <a:r>
              <a:rPr lang="en-GB" b="0" i="0" dirty="0">
                <a:solidFill>
                  <a:srgbClr val="333333"/>
                </a:solidFill>
                <a:effectLst/>
                <a:latin typeface="SassoonPrimaryInfant" pitchFamily="2" charset="0"/>
              </a:rPr>
              <a:t>-e, o-e, u-e. For example cake or pine.</a:t>
            </a:r>
          </a:p>
          <a:p>
            <a:pPr algn="l">
              <a:buFont typeface="Arial" panose="020B0604020202020204" pitchFamily="34" charset="0"/>
              <a:buChar char="•"/>
            </a:pPr>
            <a:endParaRPr lang="en-GB" b="0" i="0" dirty="0">
              <a:solidFill>
                <a:srgbClr val="333333"/>
              </a:solidFill>
              <a:effectLst/>
              <a:latin typeface="SassoonPrimaryInfant" pitchFamily="2" charset="0"/>
            </a:endParaRPr>
          </a:p>
          <a:p>
            <a:pPr algn="l"/>
            <a:r>
              <a:rPr lang="en-GB" b="0" i="0" dirty="0">
                <a:solidFill>
                  <a:srgbClr val="333333"/>
                </a:solidFill>
                <a:effectLst/>
                <a:latin typeface="SassoonPrimaryInfant" pitchFamily="2" charset="0"/>
              </a:rPr>
              <a:t>5 </a:t>
            </a:r>
            <a:r>
              <a:rPr lang="en-GB" b="1" i="0" dirty="0">
                <a:solidFill>
                  <a:srgbClr val="00B050"/>
                </a:solidFill>
                <a:effectLst/>
                <a:latin typeface="SassoonPrimaryInfant" pitchFamily="2" charset="0"/>
              </a:rPr>
              <a:t>Grapheme: </a:t>
            </a:r>
            <a:r>
              <a:rPr lang="en-GB" b="0" i="0" dirty="0">
                <a:solidFill>
                  <a:srgbClr val="333333"/>
                </a:solidFill>
                <a:effectLst/>
                <a:latin typeface="SassoonPrimaryInfant" pitchFamily="2" charset="0"/>
              </a:rPr>
              <a:t>it's a written letter or a group of letters which represent one single sound (phoneme) e.g. a, l, </a:t>
            </a:r>
            <a:r>
              <a:rPr lang="en-GB" b="0" i="0" dirty="0" err="1">
                <a:solidFill>
                  <a:srgbClr val="333333"/>
                </a:solidFill>
                <a:effectLst/>
                <a:latin typeface="SassoonPrimaryInfant" pitchFamily="2" charset="0"/>
              </a:rPr>
              <a:t>sh</a:t>
            </a:r>
            <a:r>
              <a:rPr lang="en-GB" b="0" i="0" dirty="0">
                <a:solidFill>
                  <a:srgbClr val="333333"/>
                </a:solidFill>
                <a:effectLst/>
                <a:latin typeface="SassoonPrimaryInfant" pitchFamily="2" charset="0"/>
              </a:rPr>
              <a:t>, air, ck.</a:t>
            </a:r>
          </a:p>
        </p:txBody>
      </p:sp>
      <p:sp>
        <p:nvSpPr>
          <p:cNvPr id="7" name="TextBox 6">
            <a:extLst>
              <a:ext uri="{FF2B5EF4-FFF2-40B4-BE49-F238E27FC236}">
                <a16:creationId xmlns:a16="http://schemas.microsoft.com/office/drawing/2014/main" id="{F60F5470-B480-42A6-9F97-8545BC2BF3F5}"/>
              </a:ext>
            </a:extLst>
          </p:cNvPr>
          <p:cNvSpPr txBox="1"/>
          <p:nvPr/>
        </p:nvSpPr>
        <p:spPr>
          <a:xfrm>
            <a:off x="5744230" y="436767"/>
            <a:ext cx="6093912" cy="5909310"/>
          </a:xfrm>
          <a:prstGeom prst="rect">
            <a:avLst/>
          </a:prstGeom>
          <a:noFill/>
        </p:spPr>
        <p:txBody>
          <a:bodyPr wrap="square">
            <a:spAutoFit/>
          </a:bodyPr>
          <a:lstStyle/>
          <a:p>
            <a:pPr algn="l"/>
            <a:r>
              <a:rPr lang="en-GB" b="0" i="0" dirty="0">
                <a:solidFill>
                  <a:srgbClr val="333333"/>
                </a:solidFill>
                <a:effectLst/>
                <a:latin typeface="SassoonPrimaryInfant" pitchFamily="2" charset="0"/>
              </a:rPr>
              <a:t>6 </a:t>
            </a:r>
            <a:r>
              <a:rPr lang="en-GB" b="1" i="0" dirty="0">
                <a:solidFill>
                  <a:srgbClr val="00B050"/>
                </a:solidFill>
                <a:effectLst/>
                <a:latin typeface="SassoonPrimaryInfant" pitchFamily="2" charset="0"/>
              </a:rPr>
              <a:t>Phoneme: </a:t>
            </a:r>
            <a:r>
              <a:rPr lang="en-GB" b="0" i="0" dirty="0">
                <a:solidFill>
                  <a:srgbClr val="333333"/>
                </a:solidFill>
                <a:effectLst/>
                <a:latin typeface="SassoonPrimaryInfant" pitchFamily="2" charset="0"/>
              </a:rPr>
              <a:t>it's a single sound that can be made by one or more letters - e.g. s, k, z, </a:t>
            </a:r>
            <a:r>
              <a:rPr lang="en-GB" b="0" i="0" dirty="0" err="1">
                <a:solidFill>
                  <a:srgbClr val="333333"/>
                </a:solidFill>
                <a:effectLst/>
                <a:latin typeface="SassoonPrimaryInfant" pitchFamily="2" charset="0"/>
              </a:rPr>
              <a:t>oo</a:t>
            </a:r>
            <a:r>
              <a:rPr lang="en-GB" b="0" i="0" dirty="0">
                <a:solidFill>
                  <a:srgbClr val="333333"/>
                </a:solidFill>
                <a:effectLst/>
                <a:latin typeface="SassoonPrimaryInfant" pitchFamily="2" charset="0"/>
              </a:rPr>
              <a:t>, </a:t>
            </a:r>
            <a:r>
              <a:rPr lang="en-GB" b="0" i="0" dirty="0" err="1">
                <a:solidFill>
                  <a:srgbClr val="333333"/>
                </a:solidFill>
                <a:effectLst/>
                <a:latin typeface="SassoonPrimaryInfant" pitchFamily="2" charset="0"/>
              </a:rPr>
              <a:t>ph</a:t>
            </a:r>
            <a:r>
              <a:rPr lang="en-GB" b="0" i="0" dirty="0">
                <a:solidFill>
                  <a:srgbClr val="333333"/>
                </a:solidFill>
                <a:effectLst/>
                <a:latin typeface="SassoonPrimaryInfant" pitchFamily="2" charset="0"/>
              </a:rPr>
              <a:t>, </a:t>
            </a:r>
            <a:r>
              <a:rPr lang="en-GB" b="0" i="0" dirty="0" err="1">
                <a:solidFill>
                  <a:srgbClr val="333333"/>
                </a:solidFill>
                <a:effectLst/>
                <a:latin typeface="SassoonPrimaryInfant" pitchFamily="2" charset="0"/>
              </a:rPr>
              <a:t>igh</a:t>
            </a:r>
            <a:r>
              <a:rPr lang="en-GB" b="0" i="0" dirty="0">
                <a:solidFill>
                  <a:srgbClr val="333333"/>
                </a:solidFill>
                <a:effectLst/>
                <a:latin typeface="SassoonPrimaryInfant" pitchFamily="2" charset="0"/>
              </a:rPr>
              <a:t>.</a:t>
            </a:r>
          </a:p>
          <a:p>
            <a:pPr algn="l"/>
            <a:endParaRPr lang="en-GB" b="0" i="0" dirty="0">
              <a:solidFill>
                <a:srgbClr val="333333"/>
              </a:solidFill>
              <a:effectLst/>
              <a:latin typeface="SassoonPrimaryInfant" pitchFamily="2" charset="0"/>
            </a:endParaRPr>
          </a:p>
          <a:p>
            <a:pPr algn="l"/>
            <a:r>
              <a:rPr lang="en-GB" b="0" i="0" dirty="0">
                <a:solidFill>
                  <a:srgbClr val="333333"/>
                </a:solidFill>
                <a:effectLst/>
                <a:latin typeface="SassoonPrimaryInfant" pitchFamily="2" charset="0"/>
              </a:rPr>
              <a:t>7 </a:t>
            </a:r>
            <a:r>
              <a:rPr lang="en-GB" b="1" i="0" dirty="0">
                <a:solidFill>
                  <a:srgbClr val="00B050"/>
                </a:solidFill>
                <a:effectLst/>
                <a:latin typeface="SassoonPrimaryInfant" pitchFamily="2" charset="0"/>
              </a:rPr>
              <a:t>Phonics:</a:t>
            </a:r>
            <a:r>
              <a:rPr lang="en-GB" b="0" i="0" dirty="0">
                <a:solidFill>
                  <a:srgbClr val="333333"/>
                </a:solidFill>
                <a:effectLst/>
                <a:latin typeface="SassoonPrimaryInfant" pitchFamily="2" charset="0"/>
              </a:rPr>
              <a:t> it teaches children to listen to and identify the sounds that make up words. This helps them to read and write words.</a:t>
            </a:r>
          </a:p>
          <a:p>
            <a:pPr algn="l"/>
            <a:endParaRPr lang="en-GB" b="0" i="0" dirty="0">
              <a:solidFill>
                <a:srgbClr val="333333"/>
              </a:solidFill>
              <a:effectLst/>
              <a:latin typeface="SassoonPrimaryInfant" pitchFamily="2" charset="0"/>
            </a:endParaRPr>
          </a:p>
          <a:p>
            <a:pPr algn="l"/>
            <a:r>
              <a:rPr lang="en-GB" b="0" i="0" dirty="0">
                <a:solidFill>
                  <a:srgbClr val="333333"/>
                </a:solidFill>
                <a:effectLst/>
                <a:latin typeface="SassoonPrimaryInfant" pitchFamily="2" charset="0"/>
              </a:rPr>
              <a:t>8 </a:t>
            </a:r>
            <a:r>
              <a:rPr lang="en-GB" b="1" i="0" dirty="0">
                <a:solidFill>
                  <a:srgbClr val="00B050"/>
                </a:solidFill>
                <a:effectLst/>
                <a:latin typeface="SassoonPrimaryInfant" pitchFamily="2" charset="0"/>
              </a:rPr>
              <a:t>Pure Sound: </a:t>
            </a:r>
            <a:r>
              <a:rPr lang="en-GB" b="0" i="0" dirty="0">
                <a:solidFill>
                  <a:srgbClr val="333333"/>
                </a:solidFill>
                <a:effectLst/>
                <a:latin typeface="SassoonPrimaryInfant" pitchFamily="2" charset="0"/>
              </a:rPr>
              <a:t>it's the skill of pronouncing each letter sound clearly and distinctly without adding additional sounds to the end e.g. 'f' not '</a:t>
            </a:r>
            <a:r>
              <a:rPr lang="en-GB" b="0" i="0" dirty="0" err="1">
                <a:solidFill>
                  <a:srgbClr val="333333"/>
                </a:solidFill>
                <a:effectLst/>
                <a:latin typeface="SassoonPrimaryInfant" pitchFamily="2" charset="0"/>
              </a:rPr>
              <a:t>fuh</a:t>
            </a:r>
            <a:r>
              <a:rPr lang="en-GB" b="0" i="0" dirty="0">
                <a:solidFill>
                  <a:srgbClr val="333333"/>
                </a:solidFill>
                <a:effectLst/>
                <a:latin typeface="SassoonPrimaryInfant" pitchFamily="2" charset="0"/>
              </a:rPr>
              <a:t>.’</a:t>
            </a:r>
          </a:p>
          <a:p>
            <a:pPr algn="l"/>
            <a:endParaRPr lang="en-GB" b="0" i="0" dirty="0">
              <a:solidFill>
                <a:srgbClr val="333333"/>
              </a:solidFill>
              <a:effectLst/>
              <a:latin typeface="SassoonPrimaryInfant" pitchFamily="2" charset="0"/>
            </a:endParaRPr>
          </a:p>
          <a:p>
            <a:pPr algn="l"/>
            <a:r>
              <a:rPr lang="en-GB" b="0" i="0" dirty="0">
                <a:solidFill>
                  <a:srgbClr val="333333"/>
                </a:solidFill>
                <a:effectLst/>
                <a:latin typeface="SassoonPrimaryInfant" pitchFamily="2" charset="0"/>
              </a:rPr>
              <a:t>9 </a:t>
            </a:r>
            <a:r>
              <a:rPr lang="en-GB" b="1" i="0" dirty="0">
                <a:solidFill>
                  <a:srgbClr val="00B050"/>
                </a:solidFill>
                <a:effectLst/>
                <a:latin typeface="SassoonPrimaryInfant" pitchFamily="2" charset="0"/>
              </a:rPr>
              <a:t>Segment:</a:t>
            </a:r>
            <a:r>
              <a:rPr lang="en-GB" b="0" i="0" dirty="0">
                <a:solidFill>
                  <a:srgbClr val="333333"/>
                </a:solidFill>
                <a:effectLst/>
                <a:latin typeface="SassoonPrimaryInfant" pitchFamily="2" charset="0"/>
              </a:rPr>
              <a:t> it's the opposite of blending as it means splitting a word up into individual sounds when spelling and writing.</a:t>
            </a:r>
          </a:p>
          <a:p>
            <a:pPr algn="l"/>
            <a:endParaRPr lang="en-GB" b="0" i="0" dirty="0">
              <a:solidFill>
                <a:srgbClr val="333333"/>
              </a:solidFill>
              <a:effectLst/>
              <a:latin typeface="SassoonPrimaryInfant" pitchFamily="2" charset="0"/>
            </a:endParaRPr>
          </a:p>
          <a:p>
            <a:pPr algn="l"/>
            <a:r>
              <a:rPr lang="en-GB" b="0" i="0" dirty="0">
                <a:solidFill>
                  <a:srgbClr val="333333"/>
                </a:solidFill>
                <a:effectLst/>
                <a:latin typeface="SassoonPrimaryInfant" pitchFamily="2" charset="0"/>
              </a:rPr>
              <a:t>10 </a:t>
            </a:r>
            <a:r>
              <a:rPr lang="en-GB" b="1" i="0" dirty="0">
                <a:solidFill>
                  <a:srgbClr val="00B050"/>
                </a:solidFill>
                <a:effectLst/>
                <a:latin typeface="SassoonPrimaryInfant" pitchFamily="2" charset="0"/>
              </a:rPr>
              <a:t>Tricky Words: </a:t>
            </a:r>
            <a:r>
              <a:rPr lang="en-GB" b="0" i="0" dirty="0">
                <a:solidFill>
                  <a:srgbClr val="333333"/>
                </a:solidFill>
                <a:effectLst/>
                <a:latin typeface="SassoonPrimaryInfant" pitchFamily="2" charset="0"/>
              </a:rPr>
              <a:t>they're the words that are difficult to sound out e.g. said, the, because which don't follow phonics rules.</a:t>
            </a:r>
          </a:p>
          <a:p>
            <a:pPr algn="l"/>
            <a:endParaRPr lang="en-GB" b="0" i="0" dirty="0">
              <a:solidFill>
                <a:srgbClr val="333333"/>
              </a:solidFill>
              <a:effectLst/>
              <a:latin typeface="SassoonPrimaryInfant" pitchFamily="2" charset="0"/>
            </a:endParaRPr>
          </a:p>
          <a:p>
            <a:pPr algn="l"/>
            <a:r>
              <a:rPr lang="en-GB" b="0" i="0" dirty="0">
                <a:solidFill>
                  <a:srgbClr val="333333"/>
                </a:solidFill>
                <a:effectLst/>
                <a:latin typeface="SassoonPrimaryInfant" pitchFamily="2" charset="0"/>
              </a:rPr>
              <a:t>11 </a:t>
            </a:r>
            <a:r>
              <a:rPr lang="en-GB" b="1" i="0" dirty="0">
                <a:solidFill>
                  <a:srgbClr val="00B050"/>
                </a:solidFill>
                <a:effectLst/>
                <a:latin typeface="SassoonPrimaryInfant" pitchFamily="2" charset="0"/>
              </a:rPr>
              <a:t>Trigraph</a:t>
            </a:r>
            <a:r>
              <a:rPr lang="en-GB" b="0" i="0" dirty="0">
                <a:solidFill>
                  <a:srgbClr val="333333"/>
                </a:solidFill>
                <a:effectLst/>
                <a:latin typeface="SassoonPrimaryInfant" pitchFamily="2" charset="0"/>
              </a:rPr>
              <a:t>: this is when three letters go together to make one sound e.g. ear, air, </a:t>
            </a:r>
            <a:r>
              <a:rPr lang="en-GB" b="0" i="0" dirty="0" err="1">
                <a:solidFill>
                  <a:srgbClr val="333333"/>
                </a:solidFill>
                <a:effectLst/>
                <a:latin typeface="SassoonPrimaryInfant" pitchFamily="2" charset="0"/>
              </a:rPr>
              <a:t>igh</a:t>
            </a:r>
            <a:r>
              <a:rPr lang="en-GB" b="0" i="0" dirty="0">
                <a:solidFill>
                  <a:srgbClr val="333333"/>
                </a:solidFill>
                <a:effectLst/>
                <a:latin typeface="SassoonPrimaryInfant" pitchFamily="2" charset="0"/>
              </a:rPr>
              <a:t>, </a:t>
            </a:r>
            <a:r>
              <a:rPr lang="en-GB" b="0" i="0" dirty="0" err="1">
                <a:solidFill>
                  <a:srgbClr val="333333"/>
                </a:solidFill>
                <a:effectLst/>
                <a:latin typeface="SassoonPrimaryInfant" pitchFamily="2" charset="0"/>
              </a:rPr>
              <a:t>dge</a:t>
            </a:r>
            <a:r>
              <a:rPr lang="en-GB" b="0" i="0" dirty="0">
                <a:solidFill>
                  <a:srgbClr val="333333"/>
                </a:solidFill>
                <a:effectLst/>
                <a:latin typeface="SassoonPrimaryInfant" pitchFamily="2" charset="0"/>
              </a:rPr>
              <a:t>, tch.</a:t>
            </a:r>
          </a:p>
          <a:p>
            <a:pPr algn="l"/>
            <a:endParaRPr lang="en-GB" b="0" i="0" dirty="0">
              <a:solidFill>
                <a:srgbClr val="333333"/>
              </a:solidFill>
              <a:effectLst/>
              <a:latin typeface="SassoonPrimaryInfant" pitchFamily="2" charset="0"/>
            </a:endParaRPr>
          </a:p>
          <a:p>
            <a:pPr algn="l"/>
            <a:r>
              <a:rPr lang="en-GB" b="0" i="0" dirty="0">
                <a:solidFill>
                  <a:srgbClr val="333333"/>
                </a:solidFill>
                <a:effectLst/>
                <a:latin typeface="SassoonPrimaryInfant" pitchFamily="2" charset="0"/>
              </a:rPr>
              <a:t>12 </a:t>
            </a:r>
            <a:r>
              <a:rPr lang="en-GB" b="1" i="0" dirty="0">
                <a:solidFill>
                  <a:srgbClr val="00B050"/>
                </a:solidFill>
                <a:effectLst/>
                <a:latin typeface="SassoonPrimaryInfant" pitchFamily="2" charset="0"/>
              </a:rPr>
              <a:t>Vowel: </a:t>
            </a:r>
            <a:r>
              <a:rPr lang="en-GB" b="0" i="0" dirty="0">
                <a:solidFill>
                  <a:srgbClr val="333333"/>
                </a:solidFill>
                <a:effectLst/>
                <a:latin typeface="SassoonPrimaryInfant" pitchFamily="2" charset="0"/>
              </a:rPr>
              <a:t>the letters a, e, </a:t>
            </a:r>
            <a:r>
              <a:rPr lang="en-GB" b="0" i="0" dirty="0" err="1">
                <a:solidFill>
                  <a:srgbClr val="333333"/>
                </a:solidFill>
                <a:effectLst/>
                <a:latin typeface="SassoonPrimaryInfant" pitchFamily="2" charset="0"/>
              </a:rPr>
              <a:t>i</a:t>
            </a:r>
            <a:r>
              <a:rPr lang="en-GB" b="0" i="0" dirty="0">
                <a:solidFill>
                  <a:srgbClr val="333333"/>
                </a:solidFill>
                <a:effectLst/>
                <a:latin typeface="SassoonPrimaryInfant" pitchFamily="2" charset="0"/>
              </a:rPr>
              <a:t>, o, u</a:t>
            </a:r>
          </a:p>
        </p:txBody>
      </p:sp>
    </p:spTree>
    <p:extLst>
      <p:ext uri="{BB962C8B-B14F-4D97-AF65-F5344CB8AC3E}">
        <p14:creationId xmlns:p14="http://schemas.microsoft.com/office/powerpoint/2010/main" val="3948105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9000"/>
            <a:lum/>
          </a:blip>
          <a:srcRect/>
          <a:tile tx="0" ty="0" sx="100000" sy="100000" flip="none" algn="tl"/>
        </a:blip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63F4B62-CE6D-498C-A6C7-E25D88DFE12E}"/>
              </a:ext>
            </a:extLst>
          </p:cNvPr>
          <p:cNvSpPr txBox="1"/>
          <p:nvPr/>
        </p:nvSpPr>
        <p:spPr>
          <a:xfrm>
            <a:off x="653442" y="450595"/>
            <a:ext cx="10885116" cy="3847207"/>
          </a:xfrm>
          <a:prstGeom prst="rect">
            <a:avLst/>
          </a:prstGeom>
          <a:noFill/>
        </p:spPr>
        <p:txBody>
          <a:bodyPr wrap="square">
            <a:spAutoFit/>
          </a:bodyPr>
          <a:lstStyle/>
          <a:p>
            <a:pPr algn="l"/>
            <a:r>
              <a:rPr lang="en-GB" sz="2400" b="1" i="0" dirty="0">
                <a:solidFill>
                  <a:srgbClr val="333333"/>
                </a:solidFill>
                <a:effectLst/>
                <a:latin typeface="SassoonPrimaryInfant" pitchFamily="2" charset="0"/>
              </a:rPr>
              <a:t>There are lots of fun activities and games you can try to help support your child. Try out some of the websites below:</a:t>
            </a:r>
          </a:p>
          <a:p>
            <a:pPr algn="l"/>
            <a:endParaRPr lang="en-GB" sz="2400" b="1" dirty="0">
              <a:solidFill>
                <a:srgbClr val="333333"/>
              </a:solidFill>
              <a:latin typeface="SassoonPrimaryInfant" pitchFamily="2" charset="0"/>
            </a:endParaRPr>
          </a:p>
          <a:p>
            <a:pPr algn="l"/>
            <a:r>
              <a:rPr lang="en-GB" sz="2400" b="1" dirty="0">
                <a:solidFill>
                  <a:srgbClr val="333333"/>
                </a:solidFill>
                <a:latin typeface="SassoonPrimaryInfant" pitchFamily="2" charset="0"/>
                <a:hlinkClick r:id="rId3"/>
              </a:rPr>
              <a:t>www.twinkl.co.uk</a:t>
            </a:r>
            <a:endParaRPr lang="en-GB" sz="2400" b="1" dirty="0">
              <a:solidFill>
                <a:srgbClr val="333333"/>
              </a:solidFill>
              <a:latin typeface="SassoonPrimaryInfant" pitchFamily="2" charset="0"/>
            </a:endParaRPr>
          </a:p>
          <a:p>
            <a:pPr algn="l"/>
            <a:endParaRPr lang="en-GB" sz="2400" b="1" i="0" dirty="0">
              <a:solidFill>
                <a:srgbClr val="333333"/>
              </a:solidFill>
              <a:effectLst/>
              <a:latin typeface="SassoonPrimaryInfant" pitchFamily="2" charset="0"/>
            </a:endParaRPr>
          </a:p>
          <a:p>
            <a:pPr algn="l"/>
            <a:r>
              <a:rPr lang="en-GB" sz="2400" b="1" i="0" dirty="0">
                <a:solidFill>
                  <a:srgbClr val="333333"/>
                </a:solidFill>
                <a:effectLst/>
                <a:latin typeface="SassoonPrimaryInfant" pitchFamily="2" charset="0"/>
                <a:hlinkClick r:id="rId4"/>
              </a:rPr>
              <a:t>www.phonicsplay.co.uk</a:t>
            </a:r>
            <a:r>
              <a:rPr lang="en-GB" sz="2400" b="1" i="0" dirty="0">
                <a:solidFill>
                  <a:srgbClr val="333333"/>
                </a:solidFill>
                <a:effectLst/>
                <a:latin typeface="SassoonPrimaryInfant" pitchFamily="2" charset="0"/>
              </a:rPr>
              <a:t> </a:t>
            </a:r>
          </a:p>
          <a:p>
            <a:pPr algn="l"/>
            <a:endParaRPr lang="en-GB" sz="2400" b="1" dirty="0">
              <a:solidFill>
                <a:srgbClr val="333333"/>
              </a:solidFill>
              <a:latin typeface="SassoonPrimaryInfant" pitchFamily="2" charset="0"/>
            </a:endParaRPr>
          </a:p>
          <a:p>
            <a:pPr algn="l"/>
            <a:r>
              <a:rPr lang="en-GB" sz="2400" b="1" i="0" dirty="0">
                <a:solidFill>
                  <a:srgbClr val="333333"/>
                </a:solidFill>
                <a:effectLst/>
                <a:latin typeface="SassoonPrimaryInfant" pitchFamily="2" charset="0"/>
                <a:hlinkClick r:id="rId5"/>
              </a:rPr>
              <a:t>www.topmarks.co.uk</a:t>
            </a:r>
            <a:r>
              <a:rPr lang="en-GB" sz="2400" b="1" i="0" dirty="0">
                <a:solidFill>
                  <a:srgbClr val="333333"/>
                </a:solidFill>
                <a:effectLst/>
                <a:latin typeface="SassoonPrimaryInfant" pitchFamily="2" charset="0"/>
              </a:rPr>
              <a:t> </a:t>
            </a:r>
          </a:p>
          <a:p>
            <a:pPr algn="l"/>
            <a:endParaRPr lang="en-GB" sz="2400" b="1" dirty="0">
              <a:solidFill>
                <a:srgbClr val="333333"/>
              </a:solidFill>
              <a:latin typeface="SassoonPrimaryInfant" pitchFamily="2" charset="0"/>
            </a:endParaRPr>
          </a:p>
          <a:p>
            <a:pPr algn="l"/>
            <a:endParaRPr lang="en-GB" sz="2800" b="1" i="0" u="sng" dirty="0">
              <a:solidFill>
                <a:srgbClr val="333333"/>
              </a:solidFill>
              <a:effectLst/>
              <a:latin typeface="SassoonPrimaryInfant" pitchFamily="2" charset="0"/>
            </a:endParaRPr>
          </a:p>
        </p:txBody>
      </p:sp>
    </p:spTree>
    <p:extLst>
      <p:ext uri="{BB962C8B-B14F-4D97-AF65-F5344CB8AC3E}">
        <p14:creationId xmlns:p14="http://schemas.microsoft.com/office/powerpoint/2010/main" val="27305211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9000"/>
            <a:lum/>
          </a:blip>
          <a:srcRect/>
          <a:tile tx="0" ty="0" sx="100000" sy="100000" flip="none" algn="tl"/>
        </a:blip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63F4B62-CE6D-498C-A6C7-E25D88DFE12E}"/>
              </a:ext>
            </a:extLst>
          </p:cNvPr>
          <p:cNvSpPr txBox="1"/>
          <p:nvPr/>
        </p:nvSpPr>
        <p:spPr>
          <a:xfrm>
            <a:off x="653442" y="450595"/>
            <a:ext cx="10885116" cy="5632311"/>
          </a:xfrm>
          <a:prstGeom prst="rect">
            <a:avLst/>
          </a:prstGeom>
          <a:noFill/>
        </p:spPr>
        <p:txBody>
          <a:bodyPr wrap="square">
            <a:spAutoFit/>
          </a:bodyPr>
          <a:lstStyle/>
          <a:p>
            <a:pPr algn="l"/>
            <a:r>
              <a:rPr lang="en-GB" sz="2400" b="1" i="0" dirty="0">
                <a:solidFill>
                  <a:srgbClr val="333333"/>
                </a:solidFill>
                <a:effectLst/>
                <a:latin typeface="SassoonPrimaryInfant" pitchFamily="2" charset="0"/>
              </a:rPr>
              <a:t>The most important thing is:</a:t>
            </a:r>
          </a:p>
          <a:p>
            <a:pPr algn="l"/>
            <a:r>
              <a:rPr lang="en-GB" sz="8800" b="1" dirty="0">
                <a:solidFill>
                  <a:srgbClr val="00B050"/>
                </a:solidFill>
                <a:latin typeface="SassoonPrimaryInfant" pitchFamily="2" charset="0"/>
              </a:rPr>
              <a:t>don’t stress! </a:t>
            </a:r>
          </a:p>
          <a:p>
            <a:pPr algn="l"/>
            <a:r>
              <a:rPr lang="en-GB" sz="2400" b="1" dirty="0">
                <a:solidFill>
                  <a:srgbClr val="333333"/>
                </a:solidFill>
                <a:latin typeface="SassoonPrimaryInfant" pitchFamily="2" charset="0"/>
              </a:rPr>
              <a:t>and remember to make learning </a:t>
            </a:r>
            <a:r>
              <a:rPr lang="en-GB" sz="4000" b="1" dirty="0">
                <a:solidFill>
                  <a:srgbClr val="00B050"/>
                </a:solidFill>
                <a:latin typeface="SassoonPrimaryInfant" pitchFamily="2" charset="0"/>
              </a:rPr>
              <a:t>fun</a:t>
            </a:r>
            <a:r>
              <a:rPr lang="en-GB" sz="2400" b="1" dirty="0">
                <a:solidFill>
                  <a:srgbClr val="333333"/>
                </a:solidFill>
                <a:latin typeface="SassoonPrimaryInfant" pitchFamily="2" charset="0"/>
              </a:rPr>
              <a:t>. </a:t>
            </a:r>
            <a:endParaRPr lang="en-GB" sz="2400" b="1" i="0" dirty="0">
              <a:solidFill>
                <a:srgbClr val="333333"/>
              </a:solidFill>
              <a:effectLst/>
              <a:latin typeface="SassoonPrimaryInfant" pitchFamily="2" charset="0"/>
            </a:endParaRPr>
          </a:p>
          <a:p>
            <a:pPr algn="l"/>
            <a:endParaRPr lang="en-GB" sz="2400" b="1" dirty="0">
              <a:solidFill>
                <a:srgbClr val="333333"/>
              </a:solidFill>
              <a:latin typeface="SassoonPrimaryInfant" pitchFamily="2" charset="0"/>
            </a:endParaRPr>
          </a:p>
          <a:p>
            <a:pPr algn="l"/>
            <a:r>
              <a:rPr lang="en-GB" sz="2400" b="1" i="0" dirty="0">
                <a:solidFill>
                  <a:srgbClr val="333333"/>
                </a:solidFill>
                <a:effectLst/>
                <a:latin typeface="SassoonPrimaryInfant" pitchFamily="2" charset="0"/>
              </a:rPr>
              <a:t>If you have any questions regarding the screening check, please don’t hesitate to see a member of the Year 1 Team </a:t>
            </a:r>
            <a:r>
              <a:rPr lang="en-GB" sz="2400" b="1" i="0" dirty="0">
                <a:solidFill>
                  <a:srgbClr val="333333"/>
                </a:solidFill>
                <a:effectLst/>
                <a:latin typeface="SassoonPrimaryInfant" pitchFamily="2" charset="0"/>
                <a:sym typeface="Wingdings" panose="05000000000000000000" pitchFamily="2" charset="2"/>
              </a:rPr>
              <a:t></a:t>
            </a:r>
          </a:p>
          <a:p>
            <a:pPr algn="l"/>
            <a:endParaRPr lang="en-GB" sz="2400" b="1" dirty="0">
              <a:solidFill>
                <a:srgbClr val="333333"/>
              </a:solidFill>
              <a:latin typeface="SassoonPrimaryInfant" pitchFamily="2" charset="0"/>
              <a:sym typeface="Wingdings" panose="05000000000000000000" pitchFamily="2" charset="2"/>
            </a:endParaRPr>
          </a:p>
          <a:p>
            <a:pPr algn="l"/>
            <a:r>
              <a:rPr lang="en-GB" sz="3600" b="1" i="0" dirty="0">
                <a:solidFill>
                  <a:srgbClr val="00B050"/>
                </a:solidFill>
                <a:effectLst/>
                <a:latin typeface="SassoonPrimaryInfant" pitchFamily="2" charset="0"/>
                <a:sym typeface="Wingdings" panose="05000000000000000000" pitchFamily="2" charset="2"/>
              </a:rPr>
              <a:t>Have fun! </a:t>
            </a:r>
          </a:p>
          <a:p>
            <a:pPr algn="l"/>
            <a:endParaRPr lang="en-GB" sz="2400" b="1" dirty="0">
              <a:solidFill>
                <a:srgbClr val="333333"/>
              </a:solidFill>
              <a:latin typeface="SassoonPrimaryInfant" pitchFamily="2" charset="0"/>
              <a:sym typeface="Wingdings" panose="05000000000000000000" pitchFamily="2" charset="2"/>
            </a:endParaRPr>
          </a:p>
          <a:p>
            <a:pPr algn="l"/>
            <a:r>
              <a:rPr lang="en-GB" sz="2400" b="1" i="0" dirty="0">
                <a:solidFill>
                  <a:srgbClr val="333333"/>
                </a:solidFill>
                <a:effectLst/>
                <a:latin typeface="SassoonPrimaryInfant" pitchFamily="2" charset="0"/>
                <a:sym typeface="Wingdings" panose="05000000000000000000" pitchFamily="2" charset="2"/>
              </a:rPr>
              <a:t>Thank you for your continued support!    </a:t>
            </a:r>
            <a:r>
              <a:rPr lang="en-GB" sz="2400" b="1" i="1" dirty="0">
                <a:solidFill>
                  <a:srgbClr val="00B050"/>
                </a:solidFill>
                <a:effectLst/>
                <a:latin typeface="SassoonPrimaryInfant" pitchFamily="2" charset="0"/>
                <a:sym typeface="Wingdings" panose="05000000000000000000" pitchFamily="2" charset="2"/>
              </a:rPr>
              <a:t>Team Year 1</a:t>
            </a:r>
            <a:endParaRPr lang="en-GB" sz="2400" b="0" i="1" dirty="0">
              <a:solidFill>
                <a:srgbClr val="00B050"/>
              </a:solidFill>
              <a:effectLst/>
              <a:latin typeface="SassoonPrimaryInfant" pitchFamily="2" charset="0"/>
            </a:endParaRPr>
          </a:p>
          <a:p>
            <a:pPr algn="l"/>
            <a:endParaRPr lang="en-GB" sz="2800" b="1" i="0" u="sng" dirty="0">
              <a:solidFill>
                <a:srgbClr val="333333"/>
              </a:solidFill>
              <a:effectLst/>
              <a:latin typeface="SassoonPrimaryInfant" pitchFamily="2" charset="0"/>
            </a:endParaRPr>
          </a:p>
        </p:txBody>
      </p:sp>
    </p:spTree>
    <p:extLst>
      <p:ext uri="{BB962C8B-B14F-4D97-AF65-F5344CB8AC3E}">
        <p14:creationId xmlns:p14="http://schemas.microsoft.com/office/powerpoint/2010/main" val="787419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9000"/>
            <a:lum/>
          </a:blip>
          <a:srcRect/>
          <a:tile tx="0" ty="0" sx="100000" sy="100000" flip="none" algn="tl"/>
        </a:blip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63F4B62-CE6D-498C-A6C7-E25D88DFE12E}"/>
              </a:ext>
            </a:extLst>
          </p:cNvPr>
          <p:cNvSpPr txBox="1"/>
          <p:nvPr/>
        </p:nvSpPr>
        <p:spPr>
          <a:xfrm>
            <a:off x="697282" y="813850"/>
            <a:ext cx="10797436" cy="3108543"/>
          </a:xfrm>
          <a:prstGeom prst="rect">
            <a:avLst/>
          </a:prstGeom>
          <a:noFill/>
        </p:spPr>
        <p:txBody>
          <a:bodyPr wrap="square">
            <a:spAutoFit/>
          </a:bodyPr>
          <a:lstStyle/>
          <a:p>
            <a:r>
              <a:rPr lang="en-GB" sz="2800" b="1" i="0" u="sng" dirty="0">
                <a:solidFill>
                  <a:srgbClr val="333333"/>
                </a:solidFill>
                <a:effectLst/>
                <a:latin typeface="SassoonPrimaryInfant" pitchFamily="2" charset="0"/>
              </a:rPr>
              <a:t>What is the phonics screening check?</a:t>
            </a:r>
          </a:p>
          <a:p>
            <a:endParaRPr lang="en-GB" sz="2800" b="1" i="0" u="sng" dirty="0">
              <a:solidFill>
                <a:srgbClr val="333333"/>
              </a:solidFill>
              <a:effectLst/>
              <a:latin typeface="SassoonPrimaryInfant" pitchFamily="2" charset="0"/>
            </a:endParaRPr>
          </a:p>
          <a:p>
            <a:r>
              <a:rPr lang="en-GB" sz="2800" b="0" i="0" dirty="0">
                <a:solidFill>
                  <a:srgbClr val="333333"/>
                </a:solidFill>
                <a:effectLst/>
                <a:latin typeface="SassoonPrimaryInfant" pitchFamily="2" charset="0"/>
              </a:rPr>
              <a:t>The phonics screening check, or phonics screening test, is an informal test that year 1 pupils will need to undertake. This test is part of their education in </a:t>
            </a:r>
            <a:r>
              <a:rPr lang="en-GB" sz="2800" dirty="0">
                <a:latin typeface="SassoonPrimaryInfant" pitchFamily="2" charset="0"/>
              </a:rPr>
              <a:t>phonics</a:t>
            </a:r>
            <a:r>
              <a:rPr lang="en-GB" sz="2800" b="0" i="0" dirty="0">
                <a:effectLst/>
                <a:latin typeface="SassoonPrimaryInfant" pitchFamily="2" charset="0"/>
              </a:rPr>
              <a:t>,</a:t>
            </a:r>
            <a:r>
              <a:rPr lang="en-GB" sz="2800" b="0" i="0" dirty="0">
                <a:solidFill>
                  <a:srgbClr val="333333"/>
                </a:solidFill>
                <a:effectLst/>
                <a:latin typeface="SassoonPrimaryInfant" pitchFamily="2" charset="0"/>
              </a:rPr>
              <a:t> which is a method through which children are taught how to read and write, and it tests them on their ability to read and decode a series of words.</a:t>
            </a:r>
            <a:endParaRPr lang="en-GB" sz="2800" b="1" dirty="0">
              <a:latin typeface="SassoonPrimaryInfant" pitchFamily="2" charset="0"/>
            </a:endParaRPr>
          </a:p>
        </p:txBody>
      </p:sp>
    </p:spTree>
    <p:extLst>
      <p:ext uri="{BB962C8B-B14F-4D97-AF65-F5344CB8AC3E}">
        <p14:creationId xmlns:p14="http://schemas.microsoft.com/office/powerpoint/2010/main" val="35207918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9000"/>
            <a:lum/>
          </a:blip>
          <a:srcRect/>
          <a:tile tx="0" ty="0" sx="100000" sy="100000" flip="none" algn="tl"/>
        </a:blip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63F4B62-CE6D-498C-A6C7-E25D88DFE12E}"/>
              </a:ext>
            </a:extLst>
          </p:cNvPr>
          <p:cNvSpPr txBox="1"/>
          <p:nvPr/>
        </p:nvSpPr>
        <p:spPr>
          <a:xfrm>
            <a:off x="926927" y="964162"/>
            <a:ext cx="9306837" cy="3970318"/>
          </a:xfrm>
          <a:prstGeom prst="rect">
            <a:avLst/>
          </a:prstGeom>
          <a:noFill/>
        </p:spPr>
        <p:txBody>
          <a:bodyPr wrap="square">
            <a:spAutoFit/>
          </a:bodyPr>
          <a:lstStyle/>
          <a:p>
            <a:r>
              <a:rPr lang="en-GB" sz="2800" b="1" i="0" u="sng" dirty="0">
                <a:solidFill>
                  <a:srgbClr val="333333"/>
                </a:solidFill>
                <a:effectLst/>
                <a:latin typeface="SassoonPrimaryInfant" pitchFamily="2" charset="0"/>
              </a:rPr>
              <a:t>How long should it take?</a:t>
            </a:r>
          </a:p>
          <a:p>
            <a:endParaRPr lang="en-GB" sz="2800" b="1" i="0" u="sng" dirty="0">
              <a:solidFill>
                <a:srgbClr val="333333"/>
              </a:solidFill>
              <a:effectLst/>
              <a:latin typeface="SassoonPrimaryInfant" pitchFamily="2" charset="0"/>
            </a:endParaRPr>
          </a:p>
          <a:p>
            <a:r>
              <a:rPr lang="en-GB" sz="2800" b="0" i="0" dirty="0">
                <a:solidFill>
                  <a:srgbClr val="333333"/>
                </a:solidFill>
                <a:effectLst/>
                <a:latin typeface="SassoonPrimaryInfant" pitchFamily="2" charset="0"/>
              </a:rPr>
              <a:t>According to the Department for Education, it's a short, light-touch assessment that should take less than ten minutes to complete. It usually takes place on a one-to-one basis between a pupil and their class teacher.</a:t>
            </a:r>
          </a:p>
          <a:p>
            <a:endParaRPr lang="en-GB" sz="2800" dirty="0">
              <a:solidFill>
                <a:srgbClr val="333333"/>
              </a:solidFill>
              <a:latin typeface="SassoonPrimaryInfant" pitchFamily="2" charset="0"/>
            </a:endParaRPr>
          </a:p>
          <a:p>
            <a:r>
              <a:rPr lang="en-GB" sz="2800" b="1" dirty="0">
                <a:solidFill>
                  <a:srgbClr val="333333"/>
                </a:solidFill>
                <a:latin typeface="SassoonPrimaryInfant" pitchFamily="2" charset="0"/>
              </a:rPr>
              <a:t>Mrs Gowdy, Ms Wood and Mr Houlsby will be administering the test this year. </a:t>
            </a:r>
            <a:endParaRPr lang="en-GB" sz="2800" b="1" dirty="0">
              <a:latin typeface="SassoonPrimaryInfant" pitchFamily="2" charset="0"/>
            </a:endParaRPr>
          </a:p>
        </p:txBody>
      </p:sp>
    </p:spTree>
    <p:extLst>
      <p:ext uri="{BB962C8B-B14F-4D97-AF65-F5344CB8AC3E}">
        <p14:creationId xmlns:p14="http://schemas.microsoft.com/office/powerpoint/2010/main" val="38554107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9000"/>
            <a:lum/>
          </a:blip>
          <a:srcRect/>
          <a:tile tx="0" ty="0" sx="100000" sy="100000" flip="none" algn="tl"/>
        </a:blip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63F4B62-CE6D-498C-A6C7-E25D88DFE12E}"/>
              </a:ext>
            </a:extLst>
          </p:cNvPr>
          <p:cNvSpPr txBox="1"/>
          <p:nvPr/>
        </p:nvSpPr>
        <p:spPr>
          <a:xfrm>
            <a:off x="926927" y="964162"/>
            <a:ext cx="9306837" cy="4401205"/>
          </a:xfrm>
          <a:prstGeom prst="rect">
            <a:avLst/>
          </a:prstGeom>
          <a:noFill/>
        </p:spPr>
        <p:txBody>
          <a:bodyPr wrap="square">
            <a:spAutoFit/>
          </a:bodyPr>
          <a:lstStyle/>
          <a:p>
            <a:pPr algn="l"/>
            <a:r>
              <a:rPr lang="en-GB" sz="2800" b="1" i="0" u="sng" dirty="0">
                <a:solidFill>
                  <a:srgbClr val="333333"/>
                </a:solidFill>
                <a:effectLst/>
                <a:latin typeface="SassoonPrimaryInfant" pitchFamily="2" charset="0"/>
              </a:rPr>
              <a:t>What will children be tested on in the phonics screening check?</a:t>
            </a:r>
          </a:p>
          <a:p>
            <a:pPr algn="l"/>
            <a:endParaRPr lang="en-GB" sz="2800" b="1" i="0" u="sng" dirty="0">
              <a:solidFill>
                <a:srgbClr val="333333"/>
              </a:solidFill>
              <a:effectLst/>
              <a:latin typeface="SassoonPrimaryInfant" pitchFamily="2" charset="0"/>
            </a:endParaRPr>
          </a:p>
          <a:p>
            <a:pPr algn="l"/>
            <a:r>
              <a:rPr lang="en-GB" sz="2800" b="0" i="0" dirty="0">
                <a:solidFill>
                  <a:srgbClr val="333333"/>
                </a:solidFill>
                <a:effectLst/>
                <a:latin typeface="SassoonPrimaryInfant" pitchFamily="2" charset="0"/>
              </a:rPr>
              <a:t>The phonics screening check assesses children on how well they can decode certain words. </a:t>
            </a:r>
          </a:p>
          <a:p>
            <a:pPr algn="l"/>
            <a:endParaRPr lang="en-GB" sz="2800" b="0" i="0" dirty="0">
              <a:solidFill>
                <a:srgbClr val="333333"/>
              </a:solidFill>
              <a:effectLst/>
              <a:latin typeface="SassoonPrimaryInfant" pitchFamily="2" charset="0"/>
            </a:endParaRPr>
          </a:p>
          <a:p>
            <a:pPr algn="l"/>
            <a:r>
              <a:rPr lang="en-GB" sz="2800" b="0" i="0" dirty="0">
                <a:solidFill>
                  <a:srgbClr val="00B050"/>
                </a:solidFill>
                <a:effectLst/>
                <a:latin typeface="SassoonPrimaryInfant" pitchFamily="2" charset="0"/>
              </a:rPr>
              <a:t>Decoding</a:t>
            </a:r>
            <a:r>
              <a:rPr lang="en-GB" sz="2800" b="0" i="0" dirty="0">
                <a:solidFill>
                  <a:srgbClr val="333333"/>
                </a:solidFill>
                <a:effectLst/>
                <a:latin typeface="SassoonPrimaryInfant" pitchFamily="2" charset="0"/>
              </a:rPr>
              <a:t> means sounding out an unfamiliar written word. To do this, children will need to be able to recognise letters and the sounds that they represent. This is an important part of achieving </a:t>
            </a:r>
            <a:r>
              <a:rPr lang="en-GB" sz="2800" b="0" i="0" dirty="0">
                <a:solidFill>
                  <a:srgbClr val="00B050"/>
                </a:solidFill>
                <a:effectLst/>
                <a:latin typeface="SassoonPrimaryInfant" pitchFamily="2" charset="0"/>
              </a:rPr>
              <a:t>reading fluency!</a:t>
            </a:r>
          </a:p>
        </p:txBody>
      </p:sp>
    </p:spTree>
    <p:extLst>
      <p:ext uri="{BB962C8B-B14F-4D97-AF65-F5344CB8AC3E}">
        <p14:creationId xmlns:p14="http://schemas.microsoft.com/office/powerpoint/2010/main" val="21349837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9000"/>
            <a:lum/>
          </a:blip>
          <a:srcRect/>
          <a:tile tx="0" ty="0" sx="100000" sy="100000" flip="none" algn="tl"/>
        </a:blip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63F4B62-CE6D-498C-A6C7-E25D88DFE12E}"/>
              </a:ext>
            </a:extLst>
          </p:cNvPr>
          <p:cNvSpPr txBox="1"/>
          <p:nvPr/>
        </p:nvSpPr>
        <p:spPr>
          <a:xfrm>
            <a:off x="926927" y="964162"/>
            <a:ext cx="9306837" cy="523220"/>
          </a:xfrm>
          <a:prstGeom prst="rect">
            <a:avLst/>
          </a:prstGeom>
          <a:noFill/>
        </p:spPr>
        <p:txBody>
          <a:bodyPr wrap="square">
            <a:spAutoFit/>
          </a:bodyPr>
          <a:lstStyle/>
          <a:p>
            <a:pPr algn="l"/>
            <a:r>
              <a:rPr lang="en-GB" sz="2800" b="1" i="0" u="sng" dirty="0">
                <a:solidFill>
                  <a:srgbClr val="333333"/>
                </a:solidFill>
                <a:effectLst/>
                <a:latin typeface="SassoonPrimaryInfant" pitchFamily="2" charset="0"/>
              </a:rPr>
              <a:t>Phase 3 and 5 sounds:</a:t>
            </a:r>
            <a:endParaRPr lang="en-GB" sz="2800" b="0" i="0" dirty="0">
              <a:solidFill>
                <a:srgbClr val="00B050"/>
              </a:solidFill>
              <a:effectLst/>
              <a:latin typeface="SassoonPrimaryInfant" pitchFamily="2" charset="0"/>
            </a:endParaRPr>
          </a:p>
        </p:txBody>
      </p:sp>
      <p:pic>
        <p:nvPicPr>
          <p:cNvPr id="3" name="Picture 2">
            <a:extLst>
              <a:ext uri="{FF2B5EF4-FFF2-40B4-BE49-F238E27FC236}">
                <a16:creationId xmlns:a16="http://schemas.microsoft.com/office/drawing/2014/main" id="{D07A65DD-43D9-4389-AB95-C4BA72443342}"/>
              </a:ext>
            </a:extLst>
          </p:cNvPr>
          <p:cNvPicPr>
            <a:picLocks noChangeAspect="1"/>
          </p:cNvPicPr>
          <p:nvPr/>
        </p:nvPicPr>
        <p:blipFill rotWithShape="1">
          <a:blip r:embed="rId3"/>
          <a:srcRect l="25480" t="39270" r="32603" b="9406"/>
          <a:stretch/>
        </p:blipFill>
        <p:spPr>
          <a:xfrm>
            <a:off x="488515" y="1891430"/>
            <a:ext cx="5110620" cy="3519814"/>
          </a:xfrm>
          <a:prstGeom prst="rect">
            <a:avLst/>
          </a:prstGeom>
        </p:spPr>
      </p:pic>
      <p:pic>
        <p:nvPicPr>
          <p:cNvPr id="6" name="Picture 5">
            <a:extLst>
              <a:ext uri="{FF2B5EF4-FFF2-40B4-BE49-F238E27FC236}">
                <a16:creationId xmlns:a16="http://schemas.microsoft.com/office/drawing/2014/main" id="{754EB892-FF2E-4513-9259-9FF886031D46}"/>
              </a:ext>
            </a:extLst>
          </p:cNvPr>
          <p:cNvPicPr>
            <a:picLocks noChangeAspect="1"/>
          </p:cNvPicPr>
          <p:nvPr/>
        </p:nvPicPr>
        <p:blipFill rotWithShape="1">
          <a:blip r:embed="rId4"/>
          <a:srcRect l="17774" t="25023" r="27055" b="7946"/>
          <a:stretch/>
        </p:blipFill>
        <p:spPr>
          <a:xfrm>
            <a:off x="5875094" y="1753643"/>
            <a:ext cx="5828391" cy="3983276"/>
          </a:xfrm>
          <a:prstGeom prst="rect">
            <a:avLst/>
          </a:prstGeom>
        </p:spPr>
      </p:pic>
    </p:spTree>
    <p:extLst>
      <p:ext uri="{BB962C8B-B14F-4D97-AF65-F5344CB8AC3E}">
        <p14:creationId xmlns:p14="http://schemas.microsoft.com/office/powerpoint/2010/main" val="2492381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9000"/>
            <a:lum/>
          </a:blip>
          <a:srcRect/>
          <a:tile tx="0" ty="0" sx="100000" sy="100000" flip="none" algn="tl"/>
        </a:blip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63F4B62-CE6D-498C-A6C7-E25D88DFE12E}"/>
              </a:ext>
            </a:extLst>
          </p:cNvPr>
          <p:cNvSpPr txBox="1"/>
          <p:nvPr/>
        </p:nvSpPr>
        <p:spPr>
          <a:xfrm>
            <a:off x="926928" y="964162"/>
            <a:ext cx="7703506" cy="5262979"/>
          </a:xfrm>
          <a:prstGeom prst="rect">
            <a:avLst/>
          </a:prstGeom>
          <a:noFill/>
        </p:spPr>
        <p:txBody>
          <a:bodyPr wrap="square">
            <a:spAutoFit/>
          </a:bodyPr>
          <a:lstStyle/>
          <a:p>
            <a:pPr algn="l"/>
            <a:r>
              <a:rPr lang="en-GB" sz="2800" b="0" i="0" dirty="0">
                <a:solidFill>
                  <a:srgbClr val="333333"/>
                </a:solidFill>
                <a:effectLst/>
                <a:latin typeface="SassoonPrimaryInfant" pitchFamily="2" charset="0"/>
              </a:rPr>
              <a:t>During the check, children will be asked to decode a series of </a:t>
            </a:r>
            <a:r>
              <a:rPr lang="en-GB" sz="2800" b="0" i="0" dirty="0">
                <a:solidFill>
                  <a:srgbClr val="00B050"/>
                </a:solidFill>
                <a:effectLst/>
                <a:latin typeface="SassoonPrimaryInfant" pitchFamily="2" charset="0"/>
              </a:rPr>
              <a:t>40 different words</a:t>
            </a:r>
            <a:r>
              <a:rPr lang="en-GB" sz="2800" b="0" i="0" dirty="0">
                <a:solidFill>
                  <a:srgbClr val="333333"/>
                </a:solidFill>
                <a:effectLst/>
                <a:latin typeface="SassoonPrimaryInfant" pitchFamily="2" charset="0"/>
              </a:rPr>
              <a:t>. </a:t>
            </a:r>
          </a:p>
          <a:p>
            <a:pPr algn="l"/>
            <a:r>
              <a:rPr lang="en-GB" sz="2800" b="0" i="0" dirty="0">
                <a:solidFill>
                  <a:srgbClr val="333333"/>
                </a:solidFill>
                <a:effectLst/>
                <a:latin typeface="SassoonPrimaryInfant" pitchFamily="2" charset="0"/>
              </a:rPr>
              <a:t>While most of these will be real words, there will also be some </a:t>
            </a:r>
            <a:r>
              <a:rPr lang="en-GB" sz="2800" b="0" i="0" dirty="0">
                <a:solidFill>
                  <a:srgbClr val="00B050"/>
                </a:solidFill>
                <a:effectLst/>
                <a:latin typeface="SassoonPrimaryInfant" pitchFamily="2" charset="0"/>
              </a:rPr>
              <a:t>pseudo-words</a:t>
            </a:r>
            <a:r>
              <a:rPr lang="en-GB" sz="2800" b="0" i="0" dirty="0">
                <a:solidFill>
                  <a:srgbClr val="333333"/>
                </a:solidFill>
                <a:effectLst/>
                <a:latin typeface="SassoonPrimaryInfant" pitchFamily="2" charset="0"/>
              </a:rPr>
              <a:t> mixed in. These are sometimes known as </a:t>
            </a:r>
            <a:r>
              <a:rPr lang="en-GB" sz="2800" b="1" i="0" dirty="0">
                <a:solidFill>
                  <a:srgbClr val="002060"/>
                </a:solidFill>
                <a:effectLst/>
                <a:latin typeface="SassoonPrimaryInfant" pitchFamily="2" charset="0"/>
              </a:rPr>
              <a:t>alien words,</a:t>
            </a:r>
            <a:r>
              <a:rPr lang="en-GB" sz="2800" b="0" i="0" dirty="0">
                <a:solidFill>
                  <a:srgbClr val="333333"/>
                </a:solidFill>
                <a:effectLst/>
                <a:latin typeface="SassoonPrimaryInfant" pitchFamily="2" charset="0"/>
              </a:rPr>
              <a:t> and they will be accompanied by an image of an alien to help children identify them. </a:t>
            </a:r>
          </a:p>
          <a:p>
            <a:pPr algn="l"/>
            <a:r>
              <a:rPr lang="en-GB" sz="2800" b="0" i="0" dirty="0">
                <a:solidFill>
                  <a:srgbClr val="333333"/>
                </a:solidFill>
                <a:effectLst/>
                <a:latin typeface="SassoonPrimaryInfant" pitchFamily="2" charset="0"/>
              </a:rPr>
              <a:t>These words are phonetically similar to real words, but don’t have any meaning. They’re included in the check so that children will need to use their decoding skills and won’t be able to rely on memory alone.</a:t>
            </a:r>
          </a:p>
        </p:txBody>
      </p:sp>
      <p:pic>
        <p:nvPicPr>
          <p:cNvPr id="3" name="Picture 2" descr="Year 1 Phonics Screening - St Joseph's Catholic Primary School">
            <a:extLst>
              <a:ext uri="{FF2B5EF4-FFF2-40B4-BE49-F238E27FC236}">
                <a16:creationId xmlns:a16="http://schemas.microsoft.com/office/drawing/2014/main" id="{11626B04-8D0D-4431-BA23-57B1676C6D25}"/>
              </a:ext>
            </a:extLst>
          </p:cNvPr>
          <p:cNvPicPr/>
          <p:nvPr/>
        </p:nvPicPr>
        <p:blipFill rotWithShape="1">
          <a:blip r:embed="rId3">
            <a:extLst>
              <a:ext uri="{28A0092B-C50C-407E-A947-70E740481C1C}">
                <a14:useLocalDpi xmlns:a14="http://schemas.microsoft.com/office/drawing/2010/main" val="0"/>
              </a:ext>
            </a:extLst>
          </a:blip>
          <a:srcRect b="4932"/>
          <a:stretch/>
        </p:blipFill>
        <p:spPr bwMode="auto">
          <a:xfrm>
            <a:off x="8630434" y="4305514"/>
            <a:ext cx="3169084" cy="2220548"/>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6478666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9000"/>
            <a:lum/>
          </a:blip>
          <a:srcRect/>
          <a:tile tx="0" ty="0" sx="100000" sy="100000" flip="none" algn="tl"/>
        </a:blip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63F4B62-CE6D-498C-A6C7-E25D88DFE12E}"/>
              </a:ext>
            </a:extLst>
          </p:cNvPr>
          <p:cNvSpPr txBox="1"/>
          <p:nvPr/>
        </p:nvSpPr>
        <p:spPr>
          <a:xfrm>
            <a:off x="538620" y="387965"/>
            <a:ext cx="11135637" cy="1384995"/>
          </a:xfrm>
          <a:prstGeom prst="rect">
            <a:avLst/>
          </a:prstGeom>
          <a:noFill/>
        </p:spPr>
        <p:txBody>
          <a:bodyPr wrap="square">
            <a:spAutoFit/>
          </a:bodyPr>
          <a:lstStyle/>
          <a:p>
            <a:pPr algn="l"/>
            <a:r>
              <a:rPr lang="en-GB" sz="2800" b="1" u="sng" dirty="0">
                <a:solidFill>
                  <a:srgbClr val="333333"/>
                </a:solidFill>
                <a:effectLst/>
                <a:latin typeface="SassoonPrimaryInfant" pitchFamily="2" charset="0"/>
              </a:rPr>
              <a:t>This is what the words will look like:</a:t>
            </a:r>
          </a:p>
          <a:p>
            <a:pPr algn="l"/>
            <a:endParaRPr lang="en-GB" sz="2800" b="1" u="sng" dirty="0">
              <a:solidFill>
                <a:srgbClr val="333333"/>
              </a:solidFill>
              <a:latin typeface="SassoonPrimaryInfant" pitchFamily="2" charset="0"/>
            </a:endParaRPr>
          </a:p>
          <a:p>
            <a:pPr algn="l"/>
            <a:r>
              <a:rPr lang="en-GB" sz="2800" b="1" dirty="0">
                <a:solidFill>
                  <a:srgbClr val="00B050"/>
                </a:solidFill>
                <a:effectLst/>
                <a:latin typeface="SassoonPrimaryInfant" pitchFamily="2" charset="0"/>
              </a:rPr>
              <a:t>                            alien words            real words                    </a:t>
            </a:r>
          </a:p>
        </p:txBody>
      </p:sp>
      <p:pic>
        <p:nvPicPr>
          <p:cNvPr id="3" name="Picture 2" descr="Year 1 Phonics Screening - St Joseph's Catholic Primary School">
            <a:extLst>
              <a:ext uri="{FF2B5EF4-FFF2-40B4-BE49-F238E27FC236}">
                <a16:creationId xmlns:a16="http://schemas.microsoft.com/office/drawing/2014/main" id="{11626B04-8D0D-4431-BA23-57B1676C6D25}"/>
              </a:ext>
            </a:extLst>
          </p:cNvPr>
          <p:cNvPicPr/>
          <p:nvPr/>
        </p:nvPicPr>
        <p:blipFill rotWithShape="1">
          <a:blip r:embed="rId3">
            <a:extLst>
              <a:ext uri="{28A0092B-C50C-407E-A947-70E740481C1C}">
                <a14:useLocalDpi xmlns:a14="http://schemas.microsoft.com/office/drawing/2010/main" val="0"/>
              </a:ext>
            </a:extLst>
          </a:blip>
          <a:srcRect b="4932"/>
          <a:stretch/>
        </p:blipFill>
        <p:spPr bwMode="auto">
          <a:xfrm>
            <a:off x="3263647" y="1772960"/>
            <a:ext cx="5905406" cy="4425128"/>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707697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9000"/>
            <a:lum/>
          </a:blip>
          <a:srcRect/>
          <a:tile tx="0" ty="0" sx="100000" sy="100000" flip="none" algn="tl"/>
        </a:blip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63F4B62-CE6D-498C-A6C7-E25D88DFE12E}"/>
              </a:ext>
            </a:extLst>
          </p:cNvPr>
          <p:cNvSpPr txBox="1"/>
          <p:nvPr/>
        </p:nvSpPr>
        <p:spPr>
          <a:xfrm>
            <a:off x="926928" y="964162"/>
            <a:ext cx="10885116" cy="5262979"/>
          </a:xfrm>
          <a:prstGeom prst="rect">
            <a:avLst/>
          </a:prstGeom>
          <a:noFill/>
        </p:spPr>
        <p:txBody>
          <a:bodyPr wrap="square">
            <a:spAutoFit/>
          </a:bodyPr>
          <a:lstStyle/>
          <a:p>
            <a:pPr algn="l"/>
            <a:r>
              <a:rPr lang="en-GB" sz="2800" b="1" i="0" u="sng" dirty="0">
                <a:solidFill>
                  <a:srgbClr val="333333"/>
                </a:solidFill>
                <a:effectLst/>
                <a:latin typeface="SassoonPrimaryInfant" pitchFamily="2" charset="0"/>
              </a:rPr>
              <a:t>The screening check has 2 distinct sections</a:t>
            </a:r>
          </a:p>
          <a:p>
            <a:pPr algn="l"/>
            <a:endParaRPr lang="en-GB" sz="2800" b="1" i="0" u="sng" dirty="0">
              <a:solidFill>
                <a:srgbClr val="333333"/>
              </a:solidFill>
              <a:effectLst/>
              <a:latin typeface="SassoonPrimaryInfant" pitchFamily="2" charset="0"/>
            </a:endParaRPr>
          </a:p>
          <a:p>
            <a:pPr algn="l"/>
            <a:r>
              <a:rPr lang="en-GB" sz="2800" b="0" i="0" dirty="0">
                <a:solidFill>
                  <a:srgbClr val="333333"/>
                </a:solidFill>
                <a:effectLst/>
                <a:latin typeface="SassoonPrimaryInfant" pitchFamily="2" charset="0"/>
              </a:rPr>
              <a:t>In </a:t>
            </a:r>
            <a:r>
              <a:rPr lang="en-GB" sz="2800" b="1" i="0" dirty="0">
                <a:solidFill>
                  <a:srgbClr val="333333"/>
                </a:solidFill>
                <a:effectLst/>
                <a:latin typeface="SassoonPrimaryInfant" pitchFamily="2" charset="0"/>
              </a:rPr>
              <a:t>Section 1</a:t>
            </a:r>
            <a:r>
              <a:rPr lang="en-GB" sz="2800" b="0" i="0" dirty="0">
                <a:solidFill>
                  <a:srgbClr val="333333"/>
                </a:solidFill>
                <a:effectLst/>
                <a:latin typeface="SassoonPrimaryInfant" pitchFamily="2" charset="0"/>
              </a:rPr>
              <a:t>, children will be encouraged to read out words that follow simple structures such as CVC (consonant-vowel-consonant) and CVCC (consonant-vowel-consonant-consonant). These words will contain the </a:t>
            </a:r>
            <a:r>
              <a:rPr lang="en-GB" sz="2800" b="0" dirty="0">
                <a:effectLst/>
                <a:latin typeface="SassoonPrimaryInfant" pitchFamily="2" charset="0"/>
                <a:hlinkClick r:id="rId3">
                  <a:extLst>
                    <a:ext uri="{A12FA001-AC4F-418D-AE19-62706E023703}">
                      <ahyp:hlinkClr xmlns:ahyp="http://schemas.microsoft.com/office/drawing/2018/hyperlinkcolor" val="tx"/>
                    </a:ext>
                  </a:extLst>
                </a:hlinkClick>
              </a:rPr>
              <a:t>Grapheme-Phoneme correspondences</a:t>
            </a:r>
            <a:r>
              <a:rPr lang="en-GB" sz="2800" b="0" dirty="0">
                <a:effectLst/>
                <a:latin typeface="SassoonPrimaryInfant" pitchFamily="2" charset="0"/>
              </a:rPr>
              <a:t> </a:t>
            </a:r>
            <a:r>
              <a:rPr lang="en-GB" sz="2800" b="0" i="0" dirty="0">
                <a:solidFill>
                  <a:srgbClr val="333333"/>
                </a:solidFill>
                <a:effectLst/>
                <a:latin typeface="SassoonPrimaryInfant" pitchFamily="2" charset="0"/>
              </a:rPr>
              <a:t>that pupils will have learned about in previous phonics levels, as well as some consonant and vowel </a:t>
            </a:r>
            <a:r>
              <a:rPr lang="en-GB" sz="2800" b="0" i="0" u="sng" dirty="0">
                <a:effectLst/>
                <a:latin typeface="SassoonPrimaryInfant" pitchFamily="2" charset="0"/>
                <a:hlinkClick r:id="rId4">
                  <a:extLst>
                    <a:ext uri="{A12FA001-AC4F-418D-AE19-62706E023703}">
                      <ahyp:hlinkClr xmlns:ahyp="http://schemas.microsoft.com/office/drawing/2018/hyperlinkcolor" val="tx"/>
                    </a:ext>
                  </a:extLst>
                </a:hlinkClick>
              </a:rPr>
              <a:t>digraphs</a:t>
            </a:r>
            <a:r>
              <a:rPr lang="en-GB" sz="2800" b="0" i="0" u="sng" dirty="0">
                <a:effectLst/>
                <a:latin typeface="SassoonPrimaryInfant" pitchFamily="2" charset="0"/>
              </a:rPr>
              <a:t>.</a:t>
            </a:r>
          </a:p>
          <a:p>
            <a:pPr algn="l"/>
            <a:r>
              <a:rPr lang="en-GB" sz="2800" b="0" i="0" dirty="0">
                <a:solidFill>
                  <a:srgbClr val="333333"/>
                </a:solidFill>
                <a:effectLst/>
                <a:latin typeface="SassoonPrimaryInfant" pitchFamily="2" charset="0"/>
              </a:rPr>
              <a:t>In </a:t>
            </a:r>
            <a:r>
              <a:rPr lang="en-GB" sz="2800" b="1" i="0" dirty="0">
                <a:solidFill>
                  <a:srgbClr val="333333"/>
                </a:solidFill>
                <a:effectLst/>
                <a:latin typeface="SassoonPrimaryInfant" pitchFamily="2" charset="0"/>
              </a:rPr>
              <a:t>Section 2,</a:t>
            </a:r>
            <a:r>
              <a:rPr lang="en-GB" sz="2800" b="0" i="0" dirty="0">
                <a:solidFill>
                  <a:srgbClr val="333333"/>
                </a:solidFill>
                <a:effectLst/>
                <a:latin typeface="SassoonPrimaryInfant" pitchFamily="2" charset="0"/>
              </a:rPr>
              <a:t> children will have some more challenging words to decode that follow complex structures including CCVCC, CCCVC and CCCVCC. They’ll also encounter words with split digraphs, trigraphs and digraphs that can be used to represent more than one sound.</a:t>
            </a:r>
          </a:p>
        </p:txBody>
      </p:sp>
    </p:spTree>
    <p:extLst>
      <p:ext uri="{BB962C8B-B14F-4D97-AF65-F5344CB8AC3E}">
        <p14:creationId xmlns:p14="http://schemas.microsoft.com/office/powerpoint/2010/main" val="8955326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9000"/>
            <a:lum/>
          </a:blip>
          <a:srcRect/>
          <a:tile tx="0" ty="0" sx="100000" sy="100000" flip="none" algn="tl"/>
        </a:blip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63F4B62-CE6D-498C-A6C7-E25D88DFE12E}"/>
              </a:ext>
            </a:extLst>
          </p:cNvPr>
          <p:cNvSpPr txBox="1"/>
          <p:nvPr/>
        </p:nvSpPr>
        <p:spPr>
          <a:xfrm>
            <a:off x="864298" y="776272"/>
            <a:ext cx="10885116" cy="5693866"/>
          </a:xfrm>
          <a:prstGeom prst="rect">
            <a:avLst/>
          </a:prstGeom>
          <a:noFill/>
        </p:spPr>
        <p:txBody>
          <a:bodyPr wrap="square">
            <a:spAutoFit/>
          </a:bodyPr>
          <a:lstStyle/>
          <a:p>
            <a:pPr algn="l"/>
            <a:r>
              <a:rPr lang="en-GB" sz="2800" b="1" i="0" u="sng" dirty="0">
                <a:solidFill>
                  <a:srgbClr val="333333"/>
                </a:solidFill>
                <a:effectLst/>
                <a:latin typeface="SassoonPrimaryInfant" pitchFamily="2" charset="0"/>
              </a:rPr>
              <a:t>When is the phonics screening check?</a:t>
            </a:r>
          </a:p>
          <a:p>
            <a:pPr algn="l"/>
            <a:endParaRPr lang="en-GB" sz="2800" b="1" dirty="0">
              <a:solidFill>
                <a:srgbClr val="002060"/>
              </a:solidFill>
              <a:latin typeface="SassoonPrimaryInfant" pitchFamily="2" charset="0"/>
            </a:endParaRPr>
          </a:p>
          <a:p>
            <a:pPr algn="l"/>
            <a:r>
              <a:rPr lang="en-GB" sz="2800" b="1" i="0" dirty="0">
                <a:solidFill>
                  <a:srgbClr val="FF0000"/>
                </a:solidFill>
                <a:effectLst/>
                <a:latin typeface="SassoonPrimaryInfant" pitchFamily="2" charset="0"/>
              </a:rPr>
              <a:t>The week beginning 12</a:t>
            </a:r>
            <a:r>
              <a:rPr lang="en-GB" sz="2800" b="1" i="0" baseline="30000" dirty="0">
                <a:solidFill>
                  <a:srgbClr val="FF0000"/>
                </a:solidFill>
                <a:effectLst/>
                <a:latin typeface="SassoonPrimaryInfant" pitchFamily="2" charset="0"/>
              </a:rPr>
              <a:t>th</a:t>
            </a:r>
            <a:r>
              <a:rPr lang="en-GB" sz="2800" b="1" i="0" dirty="0">
                <a:solidFill>
                  <a:srgbClr val="FF0000"/>
                </a:solidFill>
                <a:effectLst/>
                <a:latin typeface="SassoonPrimaryInfant" pitchFamily="2" charset="0"/>
              </a:rPr>
              <a:t> June 2023</a:t>
            </a:r>
          </a:p>
          <a:p>
            <a:pPr algn="l"/>
            <a:endParaRPr lang="en-GB" sz="2800" dirty="0">
              <a:solidFill>
                <a:srgbClr val="333333"/>
              </a:solidFill>
              <a:latin typeface="SassoonPrimaryInfant" pitchFamily="2" charset="0"/>
            </a:endParaRPr>
          </a:p>
          <a:p>
            <a:pPr algn="l"/>
            <a:r>
              <a:rPr lang="en-GB" sz="2800" dirty="0">
                <a:solidFill>
                  <a:srgbClr val="333333"/>
                </a:solidFill>
                <a:latin typeface="SassoonPrimaryInfant" pitchFamily="2" charset="0"/>
              </a:rPr>
              <a:t>This means you have plenty of time to practice and help your child get ready for it. </a:t>
            </a:r>
            <a:r>
              <a:rPr lang="en-GB" sz="2800" dirty="0">
                <a:solidFill>
                  <a:srgbClr val="333333"/>
                </a:solidFill>
                <a:latin typeface="SassoonPrimaryInfant" pitchFamily="2" charset="0"/>
                <a:sym typeface="Wingdings" panose="05000000000000000000" pitchFamily="2" charset="2"/>
              </a:rPr>
              <a:t> </a:t>
            </a:r>
            <a:endParaRPr lang="en-GB" sz="2800" i="0" dirty="0">
              <a:solidFill>
                <a:srgbClr val="333333"/>
              </a:solidFill>
              <a:effectLst/>
              <a:latin typeface="SassoonPrimaryInfant" pitchFamily="2" charset="0"/>
            </a:endParaRPr>
          </a:p>
          <a:p>
            <a:pPr algn="l"/>
            <a:endParaRPr lang="en-GB" sz="2800" b="1" u="sng" dirty="0">
              <a:solidFill>
                <a:srgbClr val="333333"/>
              </a:solidFill>
              <a:latin typeface="SassoonPrimaryInfant" pitchFamily="2" charset="0"/>
            </a:endParaRPr>
          </a:p>
          <a:p>
            <a:pPr algn="l"/>
            <a:r>
              <a:rPr lang="en-GB" sz="2800" b="1" i="0" u="sng" dirty="0">
                <a:solidFill>
                  <a:srgbClr val="333333"/>
                </a:solidFill>
                <a:effectLst/>
                <a:latin typeface="SassoonPrimaryInfant" pitchFamily="2" charset="0"/>
              </a:rPr>
              <a:t>What is the pass mark for the phonics screening check?</a:t>
            </a:r>
          </a:p>
          <a:p>
            <a:pPr algn="l"/>
            <a:endParaRPr lang="en-GB" sz="2800" b="1" i="0" u="sng" dirty="0">
              <a:solidFill>
                <a:srgbClr val="333333"/>
              </a:solidFill>
              <a:effectLst/>
              <a:latin typeface="SassoonPrimaryInfant" pitchFamily="2" charset="0"/>
            </a:endParaRPr>
          </a:p>
          <a:p>
            <a:pPr algn="l"/>
            <a:r>
              <a:rPr lang="en-GB" sz="2800" b="0" i="0" dirty="0">
                <a:solidFill>
                  <a:srgbClr val="333333"/>
                </a:solidFill>
                <a:effectLst/>
                <a:latin typeface="SassoonPrimaryInfant" pitchFamily="2" charset="0"/>
              </a:rPr>
              <a:t>To pass the phonics screening check, children will need to correctly decode </a:t>
            </a:r>
            <a:r>
              <a:rPr lang="en-GB" sz="2800" b="1" i="0" dirty="0">
                <a:solidFill>
                  <a:srgbClr val="00B050"/>
                </a:solidFill>
                <a:effectLst/>
                <a:latin typeface="SassoonPrimaryInfant" pitchFamily="2" charset="0"/>
              </a:rPr>
              <a:t>30-32 </a:t>
            </a:r>
            <a:r>
              <a:rPr lang="en-GB" sz="2800" b="0" i="0" dirty="0">
                <a:solidFill>
                  <a:srgbClr val="333333"/>
                </a:solidFill>
                <a:effectLst/>
                <a:latin typeface="SassoonPrimaryInfant" pitchFamily="2" charset="0"/>
              </a:rPr>
              <a:t>of the </a:t>
            </a:r>
            <a:r>
              <a:rPr lang="en-GB" sz="2800" b="1" i="0" dirty="0">
                <a:solidFill>
                  <a:srgbClr val="00B050"/>
                </a:solidFill>
                <a:effectLst/>
                <a:latin typeface="SassoonPrimaryInfant" pitchFamily="2" charset="0"/>
              </a:rPr>
              <a:t>40 words </a:t>
            </a:r>
            <a:r>
              <a:rPr lang="en-GB" sz="2800" b="0" i="0" dirty="0">
                <a:solidFill>
                  <a:srgbClr val="333333"/>
                </a:solidFill>
                <a:effectLst/>
                <a:latin typeface="SassoonPrimaryInfant" pitchFamily="2" charset="0"/>
              </a:rPr>
              <a:t>that they will be shown. This standard was set in 2013 and continues to be valid today.</a:t>
            </a:r>
          </a:p>
          <a:p>
            <a:pPr algn="l"/>
            <a:endParaRPr lang="en-GB" sz="2800" b="1" i="0" u="sng" dirty="0">
              <a:solidFill>
                <a:srgbClr val="333333"/>
              </a:solidFill>
              <a:effectLst/>
              <a:latin typeface="SassoonPrimaryInfant" pitchFamily="2" charset="0"/>
            </a:endParaRPr>
          </a:p>
        </p:txBody>
      </p:sp>
    </p:spTree>
    <p:extLst>
      <p:ext uri="{BB962C8B-B14F-4D97-AF65-F5344CB8AC3E}">
        <p14:creationId xmlns:p14="http://schemas.microsoft.com/office/powerpoint/2010/main" val="90182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7B4E1EB4491754D9E5F683FD1A9AECF" ma:contentTypeVersion="18" ma:contentTypeDescription="Create a new document." ma:contentTypeScope="" ma:versionID="6c105093bbf92cbb87922dea2977947a">
  <xsd:schema xmlns:xsd="http://www.w3.org/2001/XMLSchema" xmlns:xs="http://www.w3.org/2001/XMLSchema" xmlns:p="http://schemas.microsoft.com/office/2006/metadata/properties" xmlns:ns2="c04cffc5-3288-4fe4-816c-f3d7ed804ac1" xmlns:ns3="1ea407c8-1dec-4c58-9c0c-e236b7c730ec" targetNamespace="http://schemas.microsoft.com/office/2006/metadata/properties" ma:root="true" ma:fieldsID="35db17e6422eaf76e9a0557131a7a18d" ns2:_="" ns3:_="">
    <xsd:import namespace="c04cffc5-3288-4fe4-816c-f3d7ed804ac1"/>
    <xsd:import namespace="1ea407c8-1dec-4c58-9c0c-e236b7c730e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LengthInSeconds"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3:TaxCatchAll" minOccurs="0"/>
                <xsd:element ref="ns2: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04cffc5-3288-4fe4-816c-f3d7ed804ac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3164b4c4-81ed-4db4-bdd0-cf4f660788ab"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ea407c8-1dec-4c58-9c0c-e236b7c730ec"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c53f0513-c401-4325-9b91-871ad36b368e}" ma:internalName="TaxCatchAll" ma:showField="CatchAllData" ma:web="1ea407c8-1dec-4c58-9c0c-e236b7c730e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1ea407c8-1dec-4c58-9c0c-e236b7c730ec" xsi:nil="true"/>
    <lcf76f155ced4ddcb4097134ff3c332f xmlns="c04cffc5-3288-4fe4-816c-f3d7ed804ac1">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4CF590CE-0E9D-4274-9F1A-B94C9B5B2660}">
  <ds:schemaRefs>
    <ds:schemaRef ds:uri="http://schemas.microsoft.com/sharepoint/v3/contenttype/forms"/>
  </ds:schemaRefs>
</ds:datastoreItem>
</file>

<file path=customXml/itemProps2.xml><?xml version="1.0" encoding="utf-8"?>
<ds:datastoreItem xmlns:ds="http://schemas.openxmlformats.org/officeDocument/2006/customXml" ds:itemID="{18A115E5-FCFA-473E-B827-C2AD95417D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04cffc5-3288-4fe4-816c-f3d7ed804ac1"/>
    <ds:schemaRef ds:uri="1ea407c8-1dec-4c58-9c0c-e236b7c730e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5B3A602-707F-4ACF-9F5C-1A71789D0DE5}">
  <ds:schemaRefs>
    <ds:schemaRef ds:uri="http://schemas.microsoft.com/office/2006/metadata/properties"/>
    <ds:schemaRef ds:uri="http://schemas.microsoft.com/office/infopath/2007/PartnerControls"/>
    <ds:schemaRef ds:uri="1ea407c8-1dec-4c58-9c0c-e236b7c730ec"/>
    <ds:schemaRef ds:uri="c04cffc5-3288-4fe4-816c-f3d7ed804ac1"/>
  </ds:schemaRefs>
</ds:datastoreItem>
</file>

<file path=docProps/app.xml><?xml version="1.0" encoding="utf-8"?>
<Properties xmlns="http://schemas.openxmlformats.org/officeDocument/2006/extended-properties" xmlns:vt="http://schemas.openxmlformats.org/officeDocument/2006/docPropsVTypes">
  <TotalTime>65</TotalTime>
  <Words>1588</Words>
  <Application>Microsoft Office PowerPoint</Application>
  <PresentationFormat>Widescreen</PresentationFormat>
  <Paragraphs>114</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SassoonPrimaryInfant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Gowdy</dc:creator>
  <cp:lastModifiedBy>Jennifer Gowdy</cp:lastModifiedBy>
  <cp:revision>5</cp:revision>
  <dcterms:created xsi:type="dcterms:W3CDTF">2023-05-02T18:34:21Z</dcterms:created>
  <dcterms:modified xsi:type="dcterms:W3CDTF">2023-05-16T11:27:43Z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0x01010017B4E1EB4491754D9E5F683FD1A9AECF</vt:lpwstr>
  </property>
  <property fmtid="{D5CDD505-2E9C-101B-9397-08002B2CF9AE}" pid="3" name="MediaServiceImageTags">
    <vt:lpwstr/>
  </property>
</Properties>
</file>